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8"/>
  </p:notesMasterIdLst>
  <p:handoutMasterIdLst>
    <p:handoutMasterId r:id="rId19"/>
  </p:handoutMasterIdLst>
  <p:sldIdLst>
    <p:sldId id="267" r:id="rId2"/>
    <p:sldId id="285" r:id="rId3"/>
    <p:sldId id="270" r:id="rId4"/>
    <p:sldId id="297" r:id="rId5"/>
    <p:sldId id="286" r:id="rId6"/>
    <p:sldId id="287" r:id="rId7"/>
    <p:sldId id="339" r:id="rId8"/>
    <p:sldId id="340" r:id="rId9"/>
    <p:sldId id="341" r:id="rId10"/>
    <p:sldId id="342" r:id="rId11"/>
    <p:sldId id="343" r:id="rId12"/>
    <p:sldId id="344" r:id="rId13"/>
    <p:sldId id="345" r:id="rId14"/>
    <p:sldId id="298" r:id="rId15"/>
    <p:sldId id="326" r:id="rId16"/>
    <p:sldId id="328" r:id="rId17"/>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60" userDrawn="1">
          <p15:clr>
            <a:srgbClr val="A4A3A4"/>
          </p15:clr>
        </p15:guide>
        <p15:guide id="3" orient="horz" pos="3127" userDrawn="1">
          <p15:clr>
            <a:srgbClr val="A4A3A4"/>
          </p15:clr>
        </p15:guide>
        <p15:guide id="4"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1"/>
    <a:srgbClr val="7CD1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Designformatvorlage 1 - Akz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Designformatvorlage 2 - Akz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Helle Formatvorlage 3 - Akz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D03447BB-5D67-496B-8E87-E561075AD55C}" styleName="Dunkle Formatvorlage 1 - Akz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998" autoAdjust="0"/>
    <p:restoredTop sz="76165" autoAdjust="0"/>
  </p:normalViewPr>
  <p:slideViewPr>
    <p:cSldViewPr>
      <p:cViewPr varScale="1">
        <p:scale>
          <a:sx n="97" d="100"/>
          <a:sy n="97" d="100"/>
        </p:scale>
        <p:origin x="96" y="372"/>
      </p:cViewPr>
      <p:guideLst>
        <p:guide orient="horz" pos="2160"/>
        <p:guide pos="3840"/>
      </p:guideLst>
    </p:cSldViewPr>
  </p:slideViewPr>
  <p:notesTextViewPr>
    <p:cViewPr>
      <p:scale>
        <a:sx n="100" d="100"/>
        <a:sy n="100" d="100"/>
      </p:scale>
      <p:origin x="0" y="0"/>
    </p:cViewPr>
  </p:notesTextViewPr>
  <p:notesViewPr>
    <p:cSldViewPr>
      <p:cViewPr varScale="1">
        <p:scale>
          <a:sx n="75" d="100"/>
          <a:sy n="75" d="100"/>
        </p:scale>
        <p:origin x="-3354" y="-108"/>
      </p:cViewPr>
      <p:guideLst>
        <p:guide orient="horz" pos="3132"/>
        <p:guide pos="2160"/>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Datenreihe 1</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Tabelle1!$A$2:$A$7</c:f>
              <c:strCache>
                <c:ptCount val="6"/>
                <c:pt idx="0">
                  <c:v>Corona-Pandemie</c:v>
                </c:pt>
                <c:pt idx="1">
                  <c:v>Menschen auf der Flucht</c:v>
                </c:pt>
                <c:pt idx="2">
                  <c:v>Klimakrise</c:v>
                </c:pt>
                <c:pt idx="3">
                  <c:v>Krieg in der Ukraine</c:v>
                </c:pt>
                <c:pt idx="4">
                  <c:v>Energiekrise</c:v>
                </c:pt>
                <c:pt idx="5">
                  <c:v>Preissteigerungen</c:v>
                </c:pt>
              </c:strCache>
            </c:strRef>
          </c:cat>
          <c:val>
            <c:numRef>
              <c:f>Tabelle1!$B$2:$B$7</c:f>
              <c:numCache>
                <c:formatCode>0.0%</c:formatCode>
                <c:ptCount val="6"/>
                <c:pt idx="0">
                  <c:v>0.188</c:v>
                </c:pt>
                <c:pt idx="1">
                  <c:v>0.51400000000000001</c:v>
                </c:pt>
                <c:pt idx="2">
                  <c:v>0.57899999999999996</c:v>
                </c:pt>
                <c:pt idx="3">
                  <c:v>0.58299999999999996</c:v>
                </c:pt>
                <c:pt idx="4">
                  <c:v>0.63</c:v>
                </c:pt>
                <c:pt idx="5">
                  <c:v>0.69899999999999995</c:v>
                </c:pt>
              </c:numCache>
            </c:numRef>
          </c:val>
          <c:extLst>
            <c:ext xmlns:c16="http://schemas.microsoft.com/office/drawing/2014/chart" uri="{C3380CC4-5D6E-409C-BE32-E72D297353CC}">
              <c16:uniqueId val="{00000000-D9C9-446A-AB3B-86BADA34BC90}"/>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Tabelle1!$A$2:$A$7</c:f>
              <c:strCache>
                <c:ptCount val="6"/>
                <c:pt idx="0">
                  <c:v>Menschen auf der Flucht</c:v>
                </c:pt>
                <c:pt idx="1">
                  <c:v>Corona-Pandemie</c:v>
                </c:pt>
                <c:pt idx="2">
                  <c:v>Klimakrise</c:v>
                </c:pt>
                <c:pt idx="3">
                  <c:v>Energiekrise</c:v>
                </c:pt>
                <c:pt idx="4">
                  <c:v>Preissteigerungen</c:v>
                </c:pt>
                <c:pt idx="5">
                  <c:v>Krieg in der Ukraine</c:v>
                </c:pt>
              </c:strCache>
            </c:strRef>
          </c:cat>
          <c:val>
            <c:numRef>
              <c:f>Tabelle1!$B$2:$B$7</c:f>
              <c:numCache>
                <c:formatCode>0.0%</c:formatCode>
                <c:ptCount val="6"/>
                <c:pt idx="0">
                  <c:v>0.159</c:v>
                </c:pt>
                <c:pt idx="1">
                  <c:v>0.307</c:v>
                </c:pt>
                <c:pt idx="2">
                  <c:v>0.36699999999999999</c:v>
                </c:pt>
                <c:pt idx="3">
                  <c:v>0.374</c:v>
                </c:pt>
                <c:pt idx="4">
                  <c:v>0.39500000000000002</c:v>
                </c:pt>
                <c:pt idx="5">
                  <c:v>0.39500000000000002</c:v>
                </c:pt>
              </c:numCache>
            </c:numRef>
          </c:val>
          <c:extLst>
            <c:ext xmlns:c16="http://schemas.microsoft.com/office/drawing/2014/chart" uri="{C3380CC4-5D6E-409C-BE32-E72D297353CC}">
              <c16:uniqueId val="{00000000-1168-4C46-9750-39BC68300413}"/>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Tabelle1!$A$2:$A$5</c:f>
              <c:strCache>
                <c:ptCount val="4"/>
                <c:pt idx="0">
                  <c:v>gar nicht</c:v>
                </c:pt>
                <c:pt idx="1">
                  <c:v>ein bisschen</c:v>
                </c:pt>
                <c:pt idx="2">
                  <c:v>ziemlich stark</c:v>
                </c:pt>
                <c:pt idx="3">
                  <c:v>sehr stark</c:v>
                </c:pt>
              </c:strCache>
            </c:strRef>
          </c:cat>
          <c:val>
            <c:numRef>
              <c:f>Tabelle1!$B$2:$B$5</c:f>
              <c:numCache>
                <c:formatCode>0.0%</c:formatCode>
                <c:ptCount val="4"/>
                <c:pt idx="0">
                  <c:v>0.34399999999999997</c:v>
                </c:pt>
                <c:pt idx="1">
                  <c:v>0.48499999999999999</c:v>
                </c:pt>
                <c:pt idx="2">
                  <c:v>0.13600000000000001</c:v>
                </c:pt>
                <c:pt idx="3">
                  <c:v>3.5000000000000003E-2</c:v>
                </c:pt>
              </c:numCache>
            </c:numRef>
          </c:val>
          <c:extLst>
            <c:ext xmlns:c16="http://schemas.microsoft.com/office/drawing/2014/chart" uri="{C3380CC4-5D6E-409C-BE32-E72D297353CC}">
              <c16:uniqueId val="{00000000-7538-41AE-AE8B-F96A2A243746}"/>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Tabelle1!$A$2:$A$6</c:f>
              <c:strCache>
                <c:ptCount val="5"/>
                <c:pt idx="0">
                  <c:v>stark abgenommen</c:v>
                </c:pt>
                <c:pt idx="1">
                  <c:v>eher abgenommen</c:v>
                </c:pt>
                <c:pt idx="2">
                  <c:v>gleich geblieben</c:v>
                </c:pt>
                <c:pt idx="3">
                  <c:v>eher zugenommen</c:v>
                </c:pt>
                <c:pt idx="4">
                  <c:v>stark zugenommen</c:v>
                </c:pt>
              </c:strCache>
            </c:strRef>
          </c:cat>
          <c:val>
            <c:numRef>
              <c:f>Tabelle1!$B$2:$B$6</c:f>
              <c:numCache>
                <c:formatCode>0.0%</c:formatCode>
                <c:ptCount val="5"/>
                <c:pt idx="0">
                  <c:v>0.17399999999999999</c:v>
                </c:pt>
                <c:pt idx="1">
                  <c:v>0.28100000000000003</c:v>
                </c:pt>
                <c:pt idx="2">
                  <c:v>0.34200000000000003</c:v>
                </c:pt>
                <c:pt idx="3">
                  <c:v>0.20100000000000001</c:v>
                </c:pt>
                <c:pt idx="4">
                  <c:v>0.04</c:v>
                </c:pt>
              </c:numCache>
            </c:numRef>
          </c:val>
          <c:extLst>
            <c:ext xmlns:c16="http://schemas.microsoft.com/office/drawing/2014/chart" uri="{C3380CC4-5D6E-409C-BE32-E72D297353CC}">
              <c16:uniqueId val="{00000000-3290-45E3-AFE3-2307EF8E46A4}"/>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Tabelle1!$A$2:$A$6</c:f>
              <c:strCache>
                <c:ptCount val="5"/>
                <c:pt idx="0">
                  <c:v>stark verschlechtert</c:v>
                </c:pt>
                <c:pt idx="1">
                  <c:v>eher verschlechtert</c:v>
                </c:pt>
                <c:pt idx="2">
                  <c:v>gleich geblieben</c:v>
                </c:pt>
                <c:pt idx="3">
                  <c:v>eher verbessert</c:v>
                </c:pt>
                <c:pt idx="4">
                  <c:v>stark verbessert</c:v>
                </c:pt>
              </c:strCache>
            </c:strRef>
          </c:cat>
          <c:val>
            <c:numRef>
              <c:f>Tabelle1!$B$2:$B$6</c:f>
              <c:numCache>
                <c:formatCode>0.0%</c:formatCode>
                <c:ptCount val="5"/>
                <c:pt idx="0">
                  <c:v>0.04</c:v>
                </c:pt>
                <c:pt idx="1">
                  <c:v>0.218</c:v>
                </c:pt>
                <c:pt idx="2">
                  <c:v>0.41199999999999998</c:v>
                </c:pt>
                <c:pt idx="3">
                  <c:v>0.315</c:v>
                </c:pt>
                <c:pt idx="4">
                  <c:v>4.9000000000000002E-2</c:v>
                </c:pt>
              </c:numCache>
            </c:numRef>
          </c:val>
          <c:extLst>
            <c:ext xmlns:c16="http://schemas.microsoft.com/office/drawing/2014/chart" uri="{C3380CC4-5D6E-409C-BE32-E72D297353CC}">
              <c16:uniqueId val="{00000000-261E-432A-9DDA-6F998C86D41E}"/>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775397387858754"/>
          <c:y val="1.9613591652743675E-2"/>
          <c:w val="0.4884514890180936"/>
          <c:h val="0.92808349727327322"/>
        </c:manualLayout>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Tabelle1!$A$2:$A$8</c:f>
              <c:strCache>
                <c:ptCount val="7"/>
                <c:pt idx="0">
                  <c:v>Ich sehe immer weniger Sinn im Lernen</c:v>
                </c:pt>
                <c:pt idx="1">
                  <c:v>Ich fühle mich öfter zornig und verunsichert</c:v>
                </c:pt>
                <c:pt idx="2">
                  <c:v>Ich interessiere mich mehr für Politik</c:v>
                </c:pt>
                <c:pt idx="3">
                  <c:v>Vieles macht mich nervöser als früher</c:v>
                </c:pt>
                <c:pt idx="4">
                  <c:v>Ich interessiere mich mehr für das Weltgeschehen</c:v>
                </c:pt>
                <c:pt idx="5">
                  <c:v>Ich habe mehr Stress als früher</c:v>
                </c:pt>
                <c:pt idx="6">
                  <c:v>Ich mache mir häufiger Gedanken über die Zukunft</c:v>
                </c:pt>
              </c:strCache>
            </c:strRef>
          </c:cat>
          <c:val>
            <c:numRef>
              <c:f>Tabelle1!$B$2:$B$8</c:f>
              <c:numCache>
                <c:formatCode>0.0%</c:formatCode>
                <c:ptCount val="7"/>
                <c:pt idx="0">
                  <c:v>0.20499999999999999</c:v>
                </c:pt>
                <c:pt idx="1">
                  <c:v>0.245</c:v>
                </c:pt>
                <c:pt idx="2">
                  <c:v>0.27</c:v>
                </c:pt>
                <c:pt idx="3">
                  <c:v>0.28000000000000003</c:v>
                </c:pt>
                <c:pt idx="4">
                  <c:v>0.36599999999999999</c:v>
                </c:pt>
                <c:pt idx="5">
                  <c:v>0.55000000000000004</c:v>
                </c:pt>
                <c:pt idx="6">
                  <c:v>0.55500000000000005</c:v>
                </c:pt>
              </c:numCache>
            </c:numRef>
          </c:val>
          <c:extLst>
            <c:ext xmlns:c16="http://schemas.microsoft.com/office/drawing/2014/chart" uri="{C3380CC4-5D6E-409C-BE32-E72D297353CC}">
              <c16:uniqueId val="{00000000-DA02-413A-9B21-538B1369FA7F}"/>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Tabelle1!$A$2:$A$8</c:f>
              <c:strCache>
                <c:ptCount val="7"/>
                <c:pt idx="0">
                  <c:v>Krisen auf der ganzen Welt</c:v>
                </c:pt>
                <c:pt idx="1">
                  <c:v>Ärger mit Schulkolleg*innen</c:v>
                </c:pt>
                <c:pt idx="2">
                  <c:v>Angst vor einer Lehrkraft</c:v>
                </c:pt>
                <c:pt idx="3">
                  <c:v>Stress mit den Eltern</c:v>
                </c:pt>
                <c:pt idx="4">
                  <c:v>Stress in der Freizeit</c:v>
                </c:pt>
                <c:pt idx="5">
                  <c:v>Zeitdruck beim Lernen</c:v>
                </c:pt>
                <c:pt idx="6">
                  <c:v>Angst vor Prüfungen und Schularbeiten</c:v>
                </c:pt>
              </c:strCache>
            </c:strRef>
          </c:cat>
          <c:val>
            <c:numRef>
              <c:f>Tabelle1!$B$2:$B$8</c:f>
              <c:numCache>
                <c:formatCode>0.0%</c:formatCode>
                <c:ptCount val="7"/>
                <c:pt idx="0">
                  <c:v>9.8000000000000004E-2</c:v>
                </c:pt>
                <c:pt idx="1">
                  <c:v>0.109</c:v>
                </c:pt>
                <c:pt idx="2">
                  <c:v>0.183</c:v>
                </c:pt>
                <c:pt idx="3">
                  <c:v>0.19400000000000001</c:v>
                </c:pt>
                <c:pt idx="4">
                  <c:v>0.38400000000000001</c:v>
                </c:pt>
                <c:pt idx="5">
                  <c:v>0.60199999999999998</c:v>
                </c:pt>
                <c:pt idx="6">
                  <c:v>0.63300000000000001</c:v>
                </c:pt>
              </c:numCache>
            </c:numRef>
          </c:val>
          <c:extLst>
            <c:ext xmlns:c16="http://schemas.microsoft.com/office/drawing/2014/chart" uri="{C3380CC4-5D6E-409C-BE32-E72D297353CC}">
              <c16:uniqueId val="{00000000-6BB1-436D-85B9-1AB3E6835831}"/>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Tabelle1!$B$1</c:f>
              <c:strCache>
                <c:ptCount val="1"/>
                <c:pt idx="0">
                  <c:v>Spalte2</c:v>
                </c:pt>
              </c:strCache>
            </c:strRef>
          </c:tx>
          <c:spPr>
            <a:solidFill>
              <a:srgbClr val="99CC0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Tabelle1!$A$2:$A$5</c:f>
              <c:strCache>
                <c:ptCount val="4"/>
                <c:pt idx="0">
                  <c:v>Ich spreche mit jemandem darüber</c:v>
                </c:pt>
                <c:pt idx="1">
                  <c:v>Ich lasse den Gefühlen einfach freien Lauf</c:v>
                </c:pt>
                <c:pt idx="2">
                  <c:v>Ich reagiere mich mit Sport und Bewegung ab</c:v>
                </c:pt>
                <c:pt idx="3">
                  <c:v>Ich unterdrücke die Gefühle und versuche mich aufs Lernen zu konzentrieren</c:v>
                </c:pt>
              </c:strCache>
            </c:strRef>
          </c:cat>
          <c:val>
            <c:numRef>
              <c:f>Tabelle1!$B$2:$B$5</c:f>
              <c:numCache>
                <c:formatCode>0.0%</c:formatCode>
                <c:ptCount val="4"/>
                <c:pt idx="0">
                  <c:v>0.187</c:v>
                </c:pt>
                <c:pt idx="1">
                  <c:v>0.24399999999999999</c:v>
                </c:pt>
                <c:pt idx="2">
                  <c:v>0.34499999999999997</c:v>
                </c:pt>
                <c:pt idx="3">
                  <c:v>0.48099999999999998</c:v>
                </c:pt>
              </c:numCache>
            </c:numRef>
          </c:val>
          <c:extLst>
            <c:ext xmlns:c16="http://schemas.microsoft.com/office/drawing/2014/chart" uri="{C3380CC4-5D6E-409C-BE32-E72D297353CC}">
              <c16:uniqueId val="{00000000-1CE1-4324-B4BA-2039B67C4241}"/>
            </c:ext>
          </c:extLst>
        </c:ser>
        <c:dLbls>
          <c:showLegendKey val="0"/>
          <c:showVal val="0"/>
          <c:showCatName val="0"/>
          <c:showSerName val="0"/>
          <c:showPercent val="0"/>
          <c:showBubbleSize val="0"/>
        </c:dLbls>
        <c:gapWidth val="182"/>
        <c:axId val="226818216"/>
        <c:axId val="226818544"/>
      </c:barChart>
      <c:catAx>
        <c:axId val="2268182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de-DE"/>
          </a:p>
        </c:txPr>
        <c:crossAx val="226818544"/>
        <c:crosses val="autoZero"/>
        <c:auto val="1"/>
        <c:lblAlgn val="ctr"/>
        <c:lblOffset val="100"/>
        <c:noMultiLvlLbl val="0"/>
      </c:catAx>
      <c:valAx>
        <c:axId val="226818544"/>
        <c:scaling>
          <c:orientation val="minMax"/>
        </c:scaling>
        <c:delete val="1"/>
        <c:axPos val="b"/>
        <c:numFmt formatCode="0.0%" sourceLinked="1"/>
        <c:majorTickMark val="none"/>
        <c:minorTickMark val="none"/>
        <c:tickLblPos val="nextTo"/>
        <c:crossAx val="226818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Besonders besorgt sind die 16- bis 19-Jährigen, die Mädchen und die Wiener Schüler*innen.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custT="1"/>
      <dgm:spPr/>
      <dgm:t>
        <a:bodyPr/>
        <a:lstStyle/>
        <a:p>
          <a:pPr rtl="0"/>
          <a:r>
            <a:rPr lang="de-AT" sz="1600" b="0" i="0" baseline="0" dirty="0"/>
            <a:t>62,8 Prozent der Schüler*innen wünschen sich, dass in der Schule häufiger über die aktuellen Krisenthemen gesprochen wird.</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468202" custLinFactNeighborX="-3448">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Häufiger abgelenkt werden die 16- bis 19-Jährigen, die Mädchen und die Wiener Schüler*innen.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3125">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Vor allem die älteren Schüler*innen haben im letzten Jahr an Lernmotivation eingebüßt.</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2857">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custT="1"/>
      <dgm:spPr/>
      <dgm:t>
        <a:bodyPr/>
        <a:lstStyle/>
        <a:p>
          <a:pPr rtl="0"/>
          <a:r>
            <a:rPr lang="de-AT" sz="1500" b="0" i="0" baseline="0" dirty="0"/>
            <a:t>Das Leistungsniveau der Schüler*innen wurde nach Corona alles in allem offenbar wieder besser.</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14149" custLinFactNeighborY="-21200">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Die einen wurden aufgeschlossener für das Weltgeschehen, die anderen ängstlich und verunsichert. Nur für 6 Prozent der Schüler*innen hat sich im letzten Jahr nichts verändert.</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112833" custLinFactNeighborX="-15485" custLinFactNeighborY="1026">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Auch der Freizeitstress ist nach Corona zurückgekehrt und stört beim Lernen.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13132" custLinFactNeighborY="-33336">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9D45BBB-E520-4AA7-9233-58B822C10772}" type="doc">
      <dgm:prSet loTypeId="urn:microsoft.com/office/officeart/2005/8/layout/vList2" loCatId="list" qsTypeId="urn:microsoft.com/office/officeart/2005/8/quickstyle/simple1" qsCatId="simple" csTypeId="urn:microsoft.com/office/officeart/2005/8/colors/accent3_2" csCatId="accent3" phldr="1"/>
      <dgm:spPr/>
      <dgm:t>
        <a:bodyPr/>
        <a:lstStyle/>
        <a:p>
          <a:endParaRPr lang="de-AT"/>
        </a:p>
      </dgm:t>
    </dgm:pt>
    <dgm:pt modelId="{ECFDE20C-206C-4AA4-890C-57B0007CC82D}">
      <dgm:prSet/>
      <dgm:spPr/>
      <dgm:t>
        <a:bodyPr/>
        <a:lstStyle/>
        <a:p>
          <a:pPr rtl="0"/>
          <a:r>
            <a:rPr lang="de-AT" b="0" i="0" baseline="0" dirty="0"/>
            <a:t>Am ehesten sind Mädchen und 16- bis 19-Jährige bereit, über unangenehme Gefühle beim Lernen zu reden.</a:t>
          </a:r>
        </a:p>
      </dgm:t>
    </dgm:pt>
    <dgm:pt modelId="{04032D41-578D-498D-8F01-01FACB0D40E8}" type="parTrans" cxnId="{AB6A9073-C079-440E-97FC-AA4745A685CA}">
      <dgm:prSet/>
      <dgm:spPr/>
      <dgm:t>
        <a:bodyPr/>
        <a:lstStyle/>
        <a:p>
          <a:endParaRPr lang="de-AT"/>
        </a:p>
      </dgm:t>
    </dgm:pt>
    <dgm:pt modelId="{6EB094E5-02D2-4B8F-BB95-70B4C9EE749E}" type="sibTrans" cxnId="{AB6A9073-C079-440E-97FC-AA4745A685CA}">
      <dgm:prSet/>
      <dgm:spPr/>
      <dgm:t>
        <a:bodyPr/>
        <a:lstStyle/>
        <a:p>
          <a:endParaRPr lang="de-AT"/>
        </a:p>
      </dgm:t>
    </dgm:pt>
    <dgm:pt modelId="{54045E8E-A9F9-4BE4-BCB5-552E14D8937C}" type="pres">
      <dgm:prSet presAssocID="{89D45BBB-E520-4AA7-9233-58B822C10772}" presName="linear" presStyleCnt="0">
        <dgm:presLayoutVars>
          <dgm:animLvl val="lvl"/>
          <dgm:resizeHandles val="exact"/>
        </dgm:presLayoutVars>
      </dgm:prSet>
      <dgm:spPr/>
    </dgm:pt>
    <dgm:pt modelId="{4740F0AA-07A9-4215-8FE2-76DCD12D0486}" type="pres">
      <dgm:prSet presAssocID="{ECFDE20C-206C-4AA4-890C-57B0007CC82D}" presName="parentText" presStyleLbl="node1" presStyleIdx="0" presStyleCnt="1" custScaleY="96165" custLinFactNeighborX="-20000" custLinFactNeighborY="-4591">
        <dgm:presLayoutVars>
          <dgm:chMax val="0"/>
          <dgm:bulletEnabled val="1"/>
        </dgm:presLayoutVars>
      </dgm:prSet>
      <dgm:spPr/>
    </dgm:pt>
  </dgm:ptLst>
  <dgm:cxnLst>
    <dgm:cxn modelId="{3D88041A-8471-4094-91D1-8AEB06EA910B}" type="presOf" srcId="{89D45BBB-E520-4AA7-9233-58B822C10772}" destId="{54045E8E-A9F9-4BE4-BCB5-552E14D8937C}" srcOrd="0" destOrd="0" presId="urn:microsoft.com/office/officeart/2005/8/layout/vList2"/>
    <dgm:cxn modelId="{8281D866-C0AF-495C-A859-D1B22AF3F2D8}" type="presOf" srcId="{ECFDE20C-206C-4AA4-890C-57B0007CC82D}" destId="{4740F0AA-07A9-4215-8FE2-76DCD12D0486}" srcOrd="0" destOrd="0" presId="urn:microsoft.com/office/officeart/2005/8/layout/vList2"/>
    <dgm:cxn modelId="{AB6A9073-C079-440E-97FC-AA4745A685CA}" srcId="{89D45BBB-E520-4AA7-9233-58B822C10772}" destId="{ECFDE20C-206C-4AA4-890C-57B0007CC82D}" srcOrd="0" destOrd="0" parTransId="{04032D41-578D-498D-8F01-01FACB0D40E8}" sibTransId="{6EB094E5-02D2-4B8F-BB95-70B4C9EE749E}"/>
    <dgm:cxn modelId="{140E535E-AD91-4FF8-88C6-301B6EC8C70B}" type="presParOf" srcId="{54045E8E-A9F9-4BE4-BCB5-552E14D8937C}" destId="{4740F0AA-07A9-4215-8FE2-76DCD12D048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100695"/>
          <a:ext cx="2304256" cy="11667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de-AT" sz="1600" b="0" i="0" kern="1200" baseline="0" dirty="0"/>
            <a:t>Besonders besorgt sind die 16- bis 19-Jährigen, die Mädchen und die Wiener Schüler*innen.</a:t>
          </a:r>
        </a:p>
      </dsp:txBody>
      <dsp:txXfrm>
        <a:off x="56957" y="157652"/>
        <a:ext cx="2190342" cy="10528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36003"/>
          <a:ext cx="2376264" cy="136815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de-AT" sz="1600" b="0" i="0" kern="1200" baseline="0" dirty="0"/>
            <a:t>62,8 Prozent der Schüler*innen wünschen sich, dass in der Schule häufiger über die aktuellen Krisenthemen gesprochen wird.</a:t>
          </a:r>
        </a:p>
      </dsp:txBody>
      <dsp:txXfrm>
        <a:off x="66788" y="102791"/>
        <a:ext cx="2242688" cy="12345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70939"/>
          <a:ext cx="2134350"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Häufiger abgelenkt werden die 16- bis 19-Jährigen, die Mädchen und die Wiener Schüler*innen.</a:t>
          </a:r>
        </a:p>
      </dsp:txBody>
      <dsp:txXfrm>
        <a:off x="65030" y="135969"/>
        <a:ext cx="2004290" cy="12020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37124"/>
          <a:ext cx="2520280" cy="158193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de-AT" sz="1800" b="0" i="0" kern="1200" baseline="0" dirty="0"/>
            <a:t>Vor allem die älteren Schüler*innen haben im letzten Jahr an Lernmotivation eingebüßt.</a:t>
          </a:r>
        </a:p>
      </dsp:txBody>
      <dsp:txXfrm>
        <a:off x="77224" y="114348"/>
        <a:ext cx="2365832" cy="14274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0"/>
          <a:ext cx="2447999" cy="117013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Das Leistungsniveau der Schüler*innen wurde nach Corona alles in allem offenbar wieder besser.</a:t>
          </a:r>
        </a:p>
      </dsp:txBody>
      <dsp:txXfrm>
        <a:off x="57121" y="57121"/>
        <a:ext cx="2333757" cy="10558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36004"/>
          <a:ext cx="2664295" cy="198021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Die einen wurden aufgeschlossener für das Weltgeschehen, die anderen ängstlich und verunsichert. Nur für 6 Prozent der Schüler*innen hat sich im letzten Jahr nichts verändert.</a:t>
          </a:r>
        </a:p>
      </dsp:txBody>
      <dsp:txXfrm>
        <a:off x="96666" y="132670"/>
        <a:ext cx="2470963" cy="178688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0"/>
          <a:ext cx="2304256" cy="116676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de-AT" sz="1600" b="0" i="0" kern="1200" baseline="0" dirty="0"/>
            <a:t>Auch der Freizeitstress ist nach Corona zurückgekehrt und stört beim Lernen.</a:t>
          </a:r>
        </a:p>
      </dsp:txBody>
      <dsp:txXfrm>
        <a:off x="56957" y="56957"/>
        <a:ext cx="2190342" cy="105284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0F0AA-07A9-4215-8FE2-76DCD12D0486}">
      <dsp:nvSpPr>
        <dsp:cNvPr id="0" name=""/>
        <dsp:cNvSpPr/>
      </dsp:nvSpPr>
      <dsp:spPr>
        <a:xfrm>
          <a:off x="0" y="0"/>
          <a:ext cx="2160240" cy="133215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rtl="0">
            <a:lnSpc>
              <a:spcPct val="90000"/>
            </a:lnSpc>
            <a:spcBef>
              <a:spcPct val="0"/>
            </a:spcBef>
            <a:spcAft>
              <a:spcPct val="35000"/>
            </a:spcAft>
            <a:buNone/>
          </a:pPr>
          <a:r>
            <a:rPr lang="de-AT" sz="1500" b="0" i="0" kern="1200" baseline="0" dirty="0"/>
            <a:t>Am ehesten sind Mädchen und 16- bis 19-Jährige bereit, über unangenehme Gefühle beim Lernen zu reden.</a:t>
          </a:r>
        </a:p>
      </dsp:txBody>
      <dsp:txXfrm>
        <a:off x="65030" y="65030"/>
        <a:ext cx="2030180" cy="12020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929760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2946400" cy="496889"/>
          </a:xfrm>
          <a:prstGeom prst="rect">
            <a:avLst/>
          </a:prstGeom>
        </p:spPr>
        <p:txBody>
          <a:bodyPr vert="horz" lIns="91428" tIns="45714" rIns="91428" bIns="45714" rtlCol="0"/>
          <a:lstStyle>
            <a:lvl1pPr algn="l">
              <a:defRPr sz="1200"/>
            </a:lvl1pPr>
          </a:lstStyle>
          <a:p>
            <a:endParaRPr lang="de-AT" dirty="0"/>
          </a:p>
        </p:txBody>
      </p:sp>
      <p:sp>
        <p:nvSpPr>
          <p:cNvPr id="3" name="Datumsplatzhalter 2"/>
          <p:cNvSpPr>
            <a:spLocks noGrp="1"/>
          </p:cNvSpPr>
          <p:nvPr>
            <p:ph type="dt" idx="1"/>
          </p:nvPr>
        </p:nvSpPr>
        <p:spPr>
          <a:xfrm>
            <a:off x="3849690" y="1"/>
            <a:ext cx="2946400" cy="496889"/>
          </a:xfrm>
          <a:prstGeom prst="rect">
            <a:avLst/>
          </a:prstGeom>
        </p:spPr>
        <p:txBody>
          <a:bodyPr vert="horz" lIns="91428" tIns="45714" rIns="91428" bIns="45714" rtlCol="0"/>
          <a:lstStyle>
            <a:lvl1pPr algn="r">
              <a:defRPr sz="1200"/>
            </a:lvl1pPr>
          </a:lstStyle>
          <a:p>
            <a:fld id="{9DEC2918-76F0-49B4-8B7B-1D2A952FD93F}" type="datetimeFigureOut">
              <a:rPr lang="de-AT" smtClean="0"/>
              <a:pPr/>
              <a:t>18.11.2022</a:t>
            </a:fld>
            <a:endParaRPr lang="de-AT"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28" tIns="45714" rIns="91428" bIns="45714" rtlCol="0" anchor="ctr"/>
          <a:lstStyle/>
          <a:p>
            <a:endParaRPr lang="de-AT" dirty="0"/>
          </a:p>
        </p:txBody>
      </p:sp>
      <p:sp>
        <p:nvSpPr>
          <p:cNvPr id="5" name="Notizenplatzhalter 4"/>
          <p:cNvSpPr>
            <a:spLocks noGrp="1"/>
          </p:cNvSpPr>
          <p:nvPr>
            <p:ph type="body" sz="quarter" idx="3"/>
          </p:nvPr>
        </p:nvSpPr>
        <p:spPr>
          <a:xfrm>
            <a:off x="679451" y="4714882"/>
            <a:ext cx="5438774" cy="4467225"/>
          </a:xfrm>
          <a:prstGeom prst="rect">
            <a:avLst/>
          </a:prstGeom>
        </p:spPr>
        <p:txBody>
          <a:bodyPr vert="horz" lIns="91428" tIns="45714" rIns="91428" bIns="45714"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1" y="9428164"/>
            <a:ext cx="2946400" cy="496887"/>
          </a:xfrm>
          <a:prstGeom prst="rect">
            <a:avLst/>
          </a:prstGeom>
        </p:spPr>
        <p:txBody>
          <a:bodyPr vert="horz" lIns="91428" tIns="45714" rIns="91428" bIns="45714" rtlCol="0" anchor="b"/>
          <a:lstStyle>
            <a:lvl1pPr algn="l">
              <a:defRPr sz="1200"/>
            </a:lvl1pPr>
          </a:lstStyle>
          <a:p>
            <a:endParaRPr lang="de-AT" dirty="0"/>
          </a:p>
        </p:txBody>
      </p:sp>
      <p:sp>
        <p:nvSpPr>
          <p:cNvPr id="7" name="Foliennummernplatzhalter 6"/>
          <p:cNvSpPr>
            <a:spLocks noGrp="1"/>
          </p:cNvSpPr>
          <p:nvPr>
            <p:ph type="sldNum" sz="quarter" idx="5"/>
          </p:nvPr>
        </p:nvSpPr>
        <p:spPr>
          <a:xfrm>
            <a:off x="3849690" y="9428164"/>
            <a:ext cx="2946400" cy="496887"/>
          </a:xfrm>
          <a:prstGeom prst="rect">
            <a:avLst/>
          </a:prstGeom>
        </p:spPr>
        <p:txBody>
          <a:bodyPr vert="horz" lIns="91428" tIns="45714" rIns="91428" bIns="45714" rtlCol="0" anchor="b"/>
          <a:lstStyle>
            <a:lvl1pPr algn="r">
              <a:defRPr sz="1200"/>
            </a:lvl1pPr>
          </a:lstStyle>
          <a:p>
            <a:fld id="{0EB04B89-7D8D-4ACB-9FE0-22A733FDE935}" type="slidenum">
              <a:rPr lang="de-AT" smtClean="0"/>
              <a:pPr/>
              <a:t>‹Nr.›</a:t>
            </a:fld>
            <a:endParaRPr lang="de-AT" dirty="0"/>
          </a:p>
        </p:txBody>
      </p:sp>
    </p:spTree>
    <p:extLst>
      <p:ext uri="{BB962C8B-B14F-4D97-AF65-F5344CB8AC3E}">
        <p14:creationId xmlns:p14="http://schemas.microsoft.com/office/powerpoint/2010/main" val="363517430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extLst>
      <p:ext uri="{BB962C8B-B14F-4D97-AF65-F5344CB8AC3E}">
        <p14:creationId xmlns:p14="http://schemas.microsoft.com/office/powerpoint/2010/main" val="3121899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488" y="744538"/>
            <a:ext cx="6616700" cy="3722687"/>
          </a:xfrm>
        </p:spPr>
      </p:sp>
      <p:sp>
        <p:nvSpPr>
          <p:cNvPr id="3" name="Notizenplatzhalter 2"/>
          <p:cNvSpPr>
            <a:spLocks noGrp="1"/>
          </p:cNvSpPr>
          <p:nvPr>
            <p:ph type="body" idx="1"/>
          </p:nvPr>
        </p:nvSpPr>
        <p:spPr/>
        <p:txBody>
          <a:bodyPr>
            <a:normAutofit/>
          </a:bodyPr>
          <a:lstStyle/>
          <a:p>
            <a:endParaRPr lang="de-AT" dirty="0"/>
          </a:p>
        </p:txBody>
      </p:sp>
    </p:spTree>
    <p:extLst>
      <p:ext uri="{BB962C8B-B14F-4D97-AF65-F5344CB8AC3E}">
        <p14:creationId xmlns:p14="http://schemas.microsoft.com/office/powerpoint/2010/main" val="1669339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4FC30AF7-D60D-4D5A-AE9E-F2E1C4D8CD7E}" type="datetime1">
              <a:rPr lang="de-AT" smtClean="0"/>
              <a:t>18.11.2022</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839200" y="274639"/>
            <a:ext cx="27432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609600" y="274639"/>
            <a:ext cx="8026400" cy="5851525"/>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7AEB0649-FA9D-4FE1-8970-1AC72FD8BCAF}" type="datetime1">
              <a:rPr lang="de-AT" smtClean="0"/>
              <a:t>18.11.2022</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30325843-5B89-4A25-8175-442BE7F1F487}" type="datetime1">
              <a:rPr lang="de-AT" smtClean="0"/>
              <a:t>18.11.2022</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Textmasterformate durch Klicken bearbeiten</a:t>
            </a:r>
          </a:p>
        </p:txBody>
      </p:sp>
      <p:sp>
        <p:nvSpPr>
          <p:cNvPr id="4" name="Datumsplatzhalter 3"/>
          <p:cNvSpPr>
            <a:spLocks noGrp="1"/>
          </p:cNvSpPr>
          <p:nvPr>
            <p:ph type="dt" sz="half" idx="10"/>
          </p:nvPr>
        </p:nvSpPr>
        <p:spPr/>
        <p:txBody>
          <a:bodyPr/>
          <a:lstStyle/>
          <a:p>
            <a:fld id="{343DAB3B-9F2E-41CE-986B-6B9710DFACD1}" type="datetime1">
              <a:rPr lang="de-AT" smtClean="0"/>
              <a:t>18.11.2022</a:t>
            </a:fld>
            <a:endParaRPr lang="de-AT" dirty="0"/>
          </a:p>
        </p:txBody>
      </p:sp>
      <p:sp>
        <p:nvSpPr>
          <p:cNvPr id="5" name="Fußzeilenplatzhalter 4"/>
          <p:cNvSpPr>
            <a:spLocks noGrp="1"/>
          </p:cNvSpPr>
          <p:nvPr>
            <p:ph type="ftr" sz="quarter" idx="11"/>
          </p:nvPr>
        </p:nvSpPr>
        <p:spPr/>
        <p:txBody>
          <a:bodyPr/>
          <a:lstStyle/>
          <a:p>
            <a:endParaRPr lang="de-AT" dirty="0"/>
          </a:p>
        </p:txBody>
      </p:sp>
      <p:sp>
        <p:nvSpPr>
          <p:cNvPr id="6" name="Foliennummernplatzhalter 5"/>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FFA8BD8D-8B69-4834-A497-4DBC99B0B8FA}" type="datetime1">
              <a:rPr lang="de-AT" smtClean="0"/>
              <a:t>18.11.2022</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CF96CB35-0DF4-47EB-970F-98FE11956436}" type="datetime1">
              <a:rPr lang="de-AT" smtClean="0"/>
              <a:t>18.11.2022</a:t>
            </a:fld>
            <a:endParaRPr lang="de-AT" dirty="0"/>
          </a:p>
        </p:txBody>
      </p:sp>
      <p:sp>
        <p:nvSpPr>
          <p:cNvPr id="8" name="Fußzeilenplatzhalter 7"/>
          <p:cNvSpPr>
            <a:spLocks noGrp="1"/>
          </p:cNvSpPr>
          <p:nvPr>
            <p:ph type="ftr" sz="quarter" idx="11"/>
          </p:nvPr>
        </p:nvSpPr>
        <p:spPr/>
        <p:txBody>
          <a:bodyPr/>
          <a:lstStyle/>
          <a:p>
            <a:endParaRPr lang="de-AT" dirty="0"/>
          </a:p>
        </p:txBody>
      </p:sp>
      <p:sp>
        <p:nvSpPr>
          <p:cNvPr id="9" name="Foliennummernplatzhalter 8"/>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B6129D38-BDA1-484F-97D2-D621DA991767}" type="datetime1">
              <a:rPr lang="de-AT" smtClean="0"/>
              <a:t>18.11.2022</a:t>
            </a:fld>
            <a:endParaRPr lang="de-AT" dirty="0"/>
          </a:p>
        </p:txBody>
      </p:sp>
      <p:sp>
        <p:nvSpPr>
          <p:cNvPr id="4" name="Fußzeilenplatzhalter 3"/>
          <p:cNvSpPr>
            <a:spLocks noGrp="1"/>
          </p:cNvSpPr>
          <p:nvPr>
            <p:ph type="ftr" sz="quarter" idx="11"/>
          </p:nvPr>
        </p:nvSpPr>
        <p:spPr/>
        <p:txBody>
          <a:bodyPr/>
          <a:lstStyle/>
          <a:p>
            <a:endParaRPr lang="de-AT" dirty="0"/>
          </a:p>
        </p:txBody>
      </p:sp>
      <p:sp>
        <p:nvSpPr>
          <p:cNvPr id="5" name="Foliennummernplatzhalter 4"/>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C157D65-A57D-4043-AE70-938466D1B696}" type="datetime1">
              <a:rPr lang="de-AT" smtClean="0"/>
              <a:t>18.11.2022</a:t>
            </a:fld>
            <a:endParaRPr lang="de-AT" dirty="0"/>
          </a:p>
        </p:txBody>
      </p:sp>
      <p:sp>
        <p:nvSpPr>
          <p:cNvPr id="3" name="Fußzeilenplatzhalter 2"/>
          <p:cNvSpPr>
            <a:spLocks noGrp="1"/>
          </p:cNvSpPr>
          <p:nvPr>
            <p:ph type="ftr" sz="quarter" idx="11"/>
          </p:nvPr>
        </p:nvSpPr>
        <p:spPr/>
        <p:txBody>
          <a:bodyPr/>
          <a:lstStyle/>
          <a:p>
            <a:endParaRPr lang="de-AT" dirty="0"/>
          </a:p>
        </p:txBody>
      </p:sp>
      <p:sp>
        <p:nvSpPr>
          <p:cNvPr id="4" name="Foliennummernplatzhalter 3"/>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52D0F043-9466-42CC-AF98-0E72311110F0}" type="datetime1">
              <a:rPr lang="de-AT" smtClean="0"/>
              <a:t>18.11.2022</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dirty="0"/>
          </a:p>
        </p:txBody>
      </p:sp>
      <p:sp>
        <p:nvSpPr>
          <p:cNvPr id="4" name="Textplatzhalt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Datumsplatzhalter 4"/>
          <p:cNvSpPr>
            <a:spLocks noGrp="1"/>
          </p:cNvSpPr>
          <p:nvPr>
            <p:ph type="dt" sz="half" idx="10"/>
          </p:nvPr>
        </p:nvSpPr>
        <p:spPr/>
        <p:txBody>
          <a:bodyPr/>
          <a:lstStyle/>
          <a:p>
            <a:fld id="{1088A655-D0E3-4C75-B89D-09E8FB4C09AC}" type="datetime1">
              <a:rPr lang="de-AT" smtClean="0"/>
              <a:t>18.11.2022</a:t>
            </a:fld>
            <a:endParaRPr lang="de-AT" dirty="0"/>
          </a:p>
        </p:txBody>
      </p:sp>
      <p:sp>
        <p:nvSpPr>
          <p:cNvPr id="6" name="Fußzeilenplatzhalter 5"/>
          <p:cNvSpPr>
            <a:spLocks noGrp="1"/>
          </p:cNvSpPr>
          <p:nvPr>
            <p:ph type="ftr" sz="quarter" idx="11"/>
          </p:nvPr>
        </p:nvSpPr>
        <p:spPr/>
        <p:txBody>
          <a:bodyPr/>
          <a:lstStyle/>
          <a:p>
            <a:endParaRPr lang="de-AT" dirty="0"/>
          </a:p>
        </p:txBody>
      </p:sp>
      <p:sp>
        <p:nvSpPr>
          <p:cNvPr id="7" name="Foliennummernplatzhalter 6"/>
          <p:cNvSpPr>
            <a:spLocks noGrp="1"/>
          </p:cNvSpPr>
          <p:nvPr>
            <p:ph type="sldNum" sz="quarter" idx="12"/>
          </p:nvPr>
        </p:nvSpPr>
        <p:spPr/>
        <p:txBody>
          <a:bodyPr/>
          <a:lstStyle/>
          <a:p>
            <a:fld id="{D78B4037-3D67-43F0-B8D0-9F19A9762E8B}" type="slidenum">
              <a:rPr lang="de-AT" smtClean="0"/>
              <a:pPr/>
              <a:t>‹Nr.›</a:t>
            </a:fld>
            <a:endParaRPr lang="de-A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135A03-57DC-4EB7-9306-2739BBBDB59E}" type="datetime1">
              <a:rPr lang="de-AT" smtClean="0"/>
              <a:t>18.11.2022</a:t>
            </a:fld>
            <a:endParaRPr lang="de-AT" dirty="0"/>
          </a:p>
        </p:txBody>
      </p:sp>
      <p:sp>
        <p:nvSpPr>
          <p:cNvPr id="5" name="Fußzeilenplatzhalt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dirty="0"/>
          </a:p>
        </p:txBody>
      </p:sp>
      <p:sp>
        <p:nvSpPr>
          <p:cNvPr id="6" name="Foliennummernplatzhalt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8B4037-3D67-43F0-B8D0-9F19A9762E8B}" type="slidenum">
              <a:rPr lang="de-AT" smtClean="0"/>
              <a:pPr/>
              <a:t>‹Nr.›</a:t>
            </a:fld>
            <a:endParaRPr lang="de-AT"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5.xml"/><Relationship Id="rId7" Type="http://schemas.openxmlformats.org/officeDocument/2006/relationships/image" Target="../media/image2.jpeg"/><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chart" Target="../charts/chart5.xml"/></Relationships>
</file>

<file path=ppt/slides/_rels/slide1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6.xml"/><Relationship Id="rId7" Type="http://schemas.openxmlformats.org/officeDocument/2006/relationships/image" Target="../media/image2.jpeg"/><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 Id="rId9" Type="http://schemas.openxmlformats.org/officeDocument/2006/relationships/chart" Target="../charts/chart6.xml"/></Relationships>
</file>

<file path=ppt/slides/_rels/slide1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7.xml"/><Relationship Id="rId7" Type="http://schemas.openxmlformats.org/officeDocument/2006/relationships/image" Target="../media/image2.jpeg"/><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 Id="rId9" Type="http://schemas.openxmlformats.org/officeDocument/2006/relationships/chart" Target="../charts/chart7.xml"/></Relationships>
</file>

<file path=ppt/slides/_rels/slide13.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8.xml"/><Relationship Id="rId7" Type="http://schemas.openxmlformats.org/officeDocument/2006/relationships/image" Target="../media/image2.jpeg"/><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 Id="rId9" Type="http://schemas.openxmlformats.org/officeDocument/2006/relationships/chart" Target="../charts/chart8.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chart" Target="../charts/chart1.xml"/></Relationships>
</file>

<file path=ppt/slides/_rels/slide7.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chart" Target="../charts/chart2.xml"/></Relationships>
</file>

<file path=ppt/slides/_rels/slide8.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3.xml"/><Relationship Id="rId7" Type="http://schemas.openxmlformats.org/officeDocument/2006/relationships/image" Target="../media/image2.jpe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chart" Target="../charts/chart3.xml"/></Relationships>
</file>

<file path=ppt/slides/_rels/slide9.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Layout" Target="../diagrams/layout4.xml"/><Relationship Id="rId7" Type="http://schemas.openxmlformats.org/officeDocument/2006/relationships/image" Target="../media/image2.jpeg"/><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 Id="rId9"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20084" y="1579216"/>
            <a:ext cx="6368405" cy="4010025"/>
          </a:xfrm>
        </p:spPr>
        <p:txBody>
          <a:bodyPr>
            <a:normAutofit/>
          </a:bodyPr>
          <a:lstStyle/>
          <a:p>
            <a:pPr algn="l"/>
            <a:endParaRPr lang="de-AT" sz="2800" dirty="0">
              <a:solidFill>
                <a:schemeClr val="tx1"/>
              </a:solidFill>
            </a:endParaRPr>
          </a:p>
          <a:p>
            <a:pPr algn="l"/>
            <a:r>
              <a:rPr lang="de-AT" sz="2800" dirty="0">
                <a:solidFill>
                  <a:schemeClr val="tx1"/>
                </a:solidFill>
              </a:rPr>
              <a:t>zum Pressegespräch </a:t>
            </a:r>
          </a:p>
          <a:p>
            <a:pPr algn="l"/>
            <a:r>
              <a:rPr lang="de-AT" sz="2800" b="1" dirty="0">
                <a:solidFill>
                  <a:schemeClr val="tx1"/>
                </a:solidFill>
              </a:rPr>
              <a:t>„Lernen in der Krise“ </a:t>
            </a:r>
          </a:p>
          <a:p>
            <a:pPr algn="l"/>
            <a:endParaRPr lang="de-AT" sz="2800" b="1" dirty="0">
              <a:solidFill>
                <a:schemeClr val="tx1"/>
              </a:solidFill>
            </a:endParaRPr>
          </a:p>
          <a:p>
            <a:pPr algn="l"/>
            <a:r>
              <a:rPr lang="de-AT" sz="2400" dirty="0">
                <a:solidFill>
                  <a:schemeClr val="tx1"/>
                </a:solidFill>
              </a:rPr>
              <a:t>Präsentation der Ergebnisse einer aktuellen Schüler*innen-Umfrage</a:t>
            </a:r>
            <a:endParaRPr lang="de-AT" sz="2400" dirty="0"/>
          </a:p>
          <a:p>
            <a:pPr marL="571500" indent="-571500" algn="l">
              <a:buFont typeface="Wingdings" panose="05000000000000000000" pitchFamily="2" charset="2"/>
              <a:buChar char="§"/>
            </a:pPr>
            <a:endParaRPr lang="de-AT" sz="3600" dirty="0"/>
          </a:p>
          <a:p>
            <a:endParaRPr lang="de-AT" dirty="0"/>
          </a:p>
        </p:txBody>
      </p:sp>
      <p:cxnSp>
        <p:nvCxnSpPr>
          <p:cNvPr id="8" name="Gerade Verbindung 7"/>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0" name="Untertitel 2"/>
          <p:cNvSpPr txBox="1">
            <a:spLocks/>
          </p:cNvSpPr>
          <p:nvPr/>
        </p:nvSpPr>
        <p:spPr>
          <a:xfrm>
            <a:off x="4007769" y="404664"/>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Herzlich willkommen</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pic>
        <p:nvPicPr>
          <p:cNvPr id="9" name="Grafik 8">
            <a:extLst>
              <a:ext uri="{FF2B5EF4-FFF2-40B4-BE49-F238E27FC236}">
                <a16:creationId xmlns:a16="http://schemas.microsoft.com/office/drawing/2014/main" id="{AFB1217D-E41D-40D0-907C-617F6A3631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540000"/>
            <a:ext cx="2215675" cy="2615889"/>
          </a:xfrm>
          <a:prstGeom prst="rect">
            <a:avLst/>
          </a:prstGeom>
        </p:spPr>
      </p:pic>
      <p:pic>
        <p:nvPicPr>
          <p:cNvPr id="11" name="Grafik 10">
            <a:extLst>
              <a:ext uri="{FF2B5EF4-FFF2-40B4-BE49-F238E27FC236}">
                <a16:creationId xmlns:a16="http://schemas.microsoft.com/office/drawing/2014/main" id="{6028E0CF-66ED-4843-94E5-6BC4491482F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spTree>
    <p:extLst>
      <p:ext uri="{BB962C8B-B14F-4D97-AF65-F5344CB8AC3E}">
        <p14:creationId xmlns:p14="http://schemas.microsoft.com/office/powerpoint/2010/main" val="633629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Schulleistungen eher im Aufwind</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„Haben sich deine Leistungen in der Schule im letzten Jahr insgesamt eher verbessert oder verschlechtert?“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76726595"/>
              </p:ext>
            </p:extLst>
          </p:nvPr>
        </p:nvGraphicFramePr>
        <p:xfrm>
          <a:off x="983432" y="4581128"/>
          <a:ext cx="2447999"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10</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84784"/>
            <a:ext cx="2215675" cy="2615889"/>
          </a:xfrm>
          <a:prstGeom prst="rect">
            <a:avLst/>
          </a:prstGeom>
        </p:spPr>
      </p:pic>
      <p:graphicFrame>
        <p:nvGraphicFramePr>
          <p:cNvPr id="2" name="Diagramm 1">
            <a:extLst>
              <a:ext uri="{FF2B5EF4-FFF2-40B4-BE49-F238E27FC236}">
                <a16:creationId xmlns:a16="http://schemas.microsoft.com/office/drawing/2014/main" id="{FBEFE8B5-3458-4709-0345-A259EA59A2CA}"/>
              </a:ext>
            </a:extLst>
          </p:cNvPr>
          <p:cNvGraphicFramePr/>
          <p:nvPr>
            <p:extLst>
              <p:ext uri="{D42A27DB-BD31-4B8C-83A1-F6EECF244321}">
                <p14:modId xmlns:p14="http://schemas.microsoft.com/office/powerpoint/2010/main" val="388360252"/>
              </p:ext>
            </p:extLst>
          </p:nvPr>
        </p:nvGraphicFramePr>
        <p:xfrm>
          <a:off x="4151784" y="2424259"/>
          <a:ext cx="777686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823998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fontScale="85000" lnSpcReduction="10000"/>
          </a:bodyPr>
          <a:lstStyle/>
          <a:p>
            <a:pPr marL="571500" indent="-571500">
              <a:spcBef>
                <a:spcPct val="20000"/>
              </a:spcBef>
              <a:defRPr/>
            </a:pPr>
            <a:r>
              <a:rPr lang="de-AT" sz="2800" b="1" i="1" dirty="0">
                <a:solidFill>
                  <a:prstClr val="black"/>
                </a:solidFill>
              </a:rPr>
              <a:t>Interesse an der Welt wächst, Stress und Nervosität auch</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„Wenn du ein Jahr zurückdenkst und vergleichst: Was hat sich bei dir in diesem Jahr verändert?“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542526390"/>
              </p:ext>
            </p:extLst>
          </p:nvPr>
        </p:nvGraphicFramePr>
        <p:xfrm>
          <a:off x="839416" y="4293096"/>
          <a:ext cx="2664296" cy="2016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11</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00975"/>
            <a:ext cx="2215675" cy="2615889"/>
          </a:xfrm>
          <a:prstGeom prst="rect">
            <a:avLst/>
          </a:prstGeom>
        </p:spPr>
      </p:pic>
      <p:graphicFrame>
        <p:nvGraphicFramePr>
          <p:cNvPr id="2" name="Diagramm 1">
            <a:extLst>
              <a:ext uri="{FF2B5EF4-FFF2-40B4-BE49-F238E27FC236}">
                <a16:creationId xmlns:a16="http://schemas.microsoft.com/office/drawing/2014/main" id="{9A1AE7EC-7217-B169-59B1-B0F801208D58}"/>
              </a:ext>
            </a:extLst>
          </p:cNvPr>
          <p:cNvGraphicFramePr/>
          <p:nvPr>
            <p:extLst>
              <p:ext uri="{D42A27DB-BD31-4B8C-83A1-F6EECF244321}">
                <p14:modId xmlns:p14="http://schemas.microsoft.com/office/powerpoint/2010/main" val="2007735085"/>
              </p:ext>
            </p:extLst>
          </p:nvPr>
        </p:nvGraphicFramePr>
        <p:xfrm>
          <a:off x="2893615" y="2576704"/>
          <a:ext cx="885698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39247759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3950528" y="460385"/>
            <a:ext cx="7920880" cy="642105"/>
          </a:xfrm>
          <a:prstGeom prst="rect">
            <a:avLst/>
          </a:prstGeom>
        </p:spPr>
        <p:txBody>
          <a:bodyPr vert="horz" lIns="91440" tIns="45720" rIns="91440" bIns="45720" rtlCol="0">
            <a:noAutofit/>
          </a:bodyPr>
          <a:lstStyle/>
          <a:p>
            <a:pPr marL="571500" indent="-571500">
              <a:spcBef>
                <a:spcPct val="20000"/>
              </a:spcBef>
              <a:defRPr/>
            </a:pPr>
            <a:r>
              <a:rPr lang="de-AT" sz="2800" b="1" i="1" dirty="0">
                <a:solidFill>
                  <a:prstClr val="black"/>
                </a:solidFill>
              </a:rPr>
              <a:t>Prüfungsangst toppt Krisenangst</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„Was verursacht bei dir unangenehme Gefühle, die dich beim Lernen stören?“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3251231386"/>
              </p:ext>
            </p:extLst>
          </p:nvPr>
        </p:nvGraphicFramePr>
        <p:xfrm>
          <a:off x="823640" y="4735085"/>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12</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graphicFrame>
        <p:nvGraphicFramePr>
          <p:cNvPr id="2" name="Diagramm 1">
            <a:extLst>
              <a:ext uri="{FF2B5EF4-FFF2-40B4-BE49-F238E27FC236}">
                <a16:creationId xmlns:a16="http://schemas.microsoft.com/office/drawing/2014/main" id="{CA398CE6-D24D-E5E9-201A-EBDC640C905B}"/>
              </a:ext>
            </a:extLst>
          </p:cNvPr>
          <p:cNvGraphicFramePr/>
          <p:nvPr>
            <p:extLst>
              <p:ext uri="{D42A27DB-BD31-4B8C-83A1-F6EECF244321}">
                <p14:modId xmlns:p14="http://schemas.microsoft.com/office/powerpoint/2010/main" val="1561822221"/>
              </p:ext>
            </p:extLst>
          </p:nvPr>
        </p:nvGraphicFramePr>
        <p:xfrm>
          <a:off x="4151784" y="2424259"/>
          <a:ext cx="777686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1673400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Verdrängung der Gefühle dominiert</a:t>
            </a:r>
          </a:p>
        </p:txBody>
      </p:sp>
      <p:sp>
        <p:nvSpPr>
          <p:cNvPr id="11" name="Untertitel 2"/>
          <p:cNvSpPr>
            <a:spLocks noGrp="1"/>
          </p:cNvSpPr>
          <p:nvPr>
            <p:ph type="subTitle" idx="1"/>
          </p:nvPr>
        </p:nvSpPr>
        <p:spPr>
          <a:xfrm>
            <a:off x="4223792" y="1601300"/>
            <a:ext cx="7056784" cy="4203964"/>
          </a:xfrm>
        </p:spPr>
        <p:txBody>
          <a:bodyPr>
            <a:normAutofit/>
          </a:bodyPr>
          <a:lstStyle/>
          <a:p>
            <a:pPr algn="l"/>
            <a:r>
              <a:rPr lang="de-AT" sz="1800" dirty="0">
                <a:solidFill>
                  <a:schemeClr val="tx1"/>
                </a:solidFill>
              </a:rPr>
              <a:t>„Wie gehst du mit unangenehmen Gefühlen während des Lernens um?“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1918759999"/>
              </p:ext>
            </p:extLst>
          </p:nvPr>
        </p:nvGraphicFramePr>
        <p:xfrm>
          <a:off x="911424" y="4725144"/>
          <a:ext cx="2160240"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13</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graphicFrame>
        <p:nvGraphicFramePr>
          <p:cNvPr id="2" name="Diagramm 1">
            <a:extLst>
              <a:ext uri="{FF2B5EF4-FFF2-40B4-BE49-F238E27FC236}">
                <a16:creationId xmlns:a16="http://schemas.microsoft.com/office/drawing/2014/main" id="{66E194BB-A834-4D65-6A6C-C4FE0E9856CA}"/>
              </a:ext>
            </a:extLst>
          </p:cNvPr>
          <p:cNvGraphicFramePr/>
          <p:nvPr>
            <p:extLst>
              <p:ext uri="{D42A27DB-BD31-4B8C-83A1-F6EECF244321}">
                <p14:modId xmlns:p14="http://schemas.microsoft.com/office/powerpoint/2010/main" val="805265069"/>
              </p:ext>
            </p:extLst>
          </p:nvPr>
        </p:nvGraphicFramePr>
        <p:xfrm>
          <a:off x="4151784" y="2424259"/>
          <a:ext cx="777686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6780473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3935760" y="1302224"/>
            <a:ext cx="7416823" cy="5260145"/>
          </a:xfrm>
        </p:spPr>
        <p:txBody>
          <a:bodyPr>
            <a:noAutofit/>
          </a:bodyPr>
          <a:lstStyle/>
          <a:p>
            <a:pPr marL="360363" indent="-360363" algn="l">
              <a:spcBef>
                <a:spcPts val="1200"/>
              </a:spcBef>
              <a:buFont typeface="Wingdings" panose="05000000000000000000" pitchFamily="2" charset="2"/>
              <a:buChar char="§"/>
            </a:pPr>
            <a:r>
              <a:rPr lang="de-AT" sz="1800" dirty="0">
                <a:solidFill>
                  <a:schemeClr val="tx1"/>
                </a:solidFill>
              </a:rPr>
              <a:t>Die aktuellen Krisen gehen an unserer Jugend nicht spurlos vorbei. Sorgen bereiten vor allem die steigenden Preise und die Energiekrise, Corona dagegen kaum mehr.</a:t>
            </a:r>
          </a:p>
          <a:p>
            <a:pPr marL="360363" indent="-360363" algn="l">
              <a:spcBef>
                <a:spcPts val="1200"/>
              </a:spcBef>
              <a:buFont typeface="Wingdings" panose="05000000000000000000" pitchFamily="2" charset="2"/>
              <a:buChar char="§"/>
            </a:pPr>
            <a:r>
              <a:rPr lang="de-AT" sz="1800" dirty="0">
                <a:solidFill>
                  <a:schemeClr val="tx1"/>
                </a:solidFill>
              </a:rPr>
              <a:t>Mädchen zerbrechen sich über die Krisenthemen mehr den Kopf als Burschen, ältere Jugendliche mehr als jüngere, Wiener mehr als Nicht-Wiener.</a:t>
            </a:r>
          </a:p>
          <a:p>
            <a:pPr marL="360363" indent="-360363" algn="l">
              <a:spcBef>
                <a:spcPts val="1200"/>
              </a:spcBef>
              <a:buFont typeface="Wingdings" panose="05000000000000000000" pitchFamily="2" charset="2"/>
              <a:buChar char="§"/>
            </a:pPr>
            <a:r>
              <a:rPr lang="de-AT" sz="1800" dirty="0">
                <a:solidFill>
                  <a:schemeClr val="tx1"/>
                </a:solidFill>
              </a:rPr>
              <a:t>Zwei Drittel der Schüler*innen wünschen sich, dass in der Schule öfter über aktuelle Krisenthemen gesprochen wird.</a:t>
            </a:r>
          </a:p>
          <a:p>
            <a:pPr marL="360363" indent="-360363" algn="l">
              <a:spcBef>
                <a:spcPts val="1200"/>
              </a:spcBef>
              <a:buFont typeface="Wingdings" panose="05000000000000000000" pitchFamily="2" charset="2"/>
              <a:buChar char="§"/>
            </a:pPr>
            <a:r>
              <a:rPr lang="de-AT" sz="1800" dirty="0">
                <a:solidFill>
                  <a:schemeClr val="tx1"/>
                </a:solidFill>
              </a:rPr>
              <a:t>Im schulischen Kontext ist die Krisenangst aber ohne Bedeutung. Dort dominiert die Furcht vor Prüfungen und der Zeitdruck beim Lernen. Auch der Freizeitstress ist nach Corona wieder zurück und lenkt vom Lernen ab.</a:t>
            </a:r>
          </a:p>
          <a:p>
            <a:pPr marL="360363" indent="-360363" algn="l">
              <a:spcBef>
                <a:spcPts val="1200"/>
              </a:spcBef>
              <a:buFont typeface="Wingdings" panose="05000000000000000000" pitchFamily="2" charset="2"/>
              <a:buChar char="§"/>
            </a:pPr>
            <a:r>
              <a:rPr lang="de-AT" sz="1800" dirty="0">
                <a:solidFill>
                  <a:schemeClr val="tx1"/>
                </a:solidFill>
              </a:rPr>
              <a:t>Die Freude am Lernen ist im letzten Jahr bei vielen gesunken, die Leistungen wurden aber eher besser. Und das Interesse an Politik und Weltgeschehen ist bei zahlreichen Schüler*innen gewachsen.</a:t>
            </a:r>
          </a:p>
          <a:p>
            <a:pPr marL="360363" indent="-360363" algn="l">
              <a:spcBef>
                <a:spcPts val="1200"/>
              </a:spcBef>
              <a:buFont typeface="Wingdings" panose="05000000000000000000" pitchFamily="2" charset="2"/>
              <a:buChar char="§"/>
            </a:pPr>
            <a:r>
              <a:rPr lang="de-AT" sz="1800" dirty="0">
                <a:solidFill>
                  <a:schemeClr val="tx1"/>
                </a:solidFill>
              </a:rPr>
              <a:t>Manche Schüler*innen fühlen sich nervöser, zorniger und verunsichert. Gesprochen wird über diese unangenehmen Gefühle aber selten.</a:t>
            </a:r>
          </a:p>
          <a:p>
            <a:pPr marL="360363" indent="-360363" algn="l">
              <a:spcBef>
                <a:spcPts val="1200"/>
              </a:spcBef>
              <a:buFont typeface="Wingdings" panose="05000000000000000000" pitchFamily="2" charset="2"/>
              <a:buChar char="§"/>
            </a:pPr>
            <a:endParaRPr lang="de-AT" sz="2000" dirty="0">
              <a:solidFill>
                <a:schemeClr val="tx1"/>
              </a:solidFill>
            </a:endParaRPr>
          </a:p>
        </p:txBody>
      </p:sp>
      <p:sp>
        <p:nvSpPr>
          <p:cNvPr id="10" name="Untertitel 2"/>
          <p:cNvSpPr txBox="1">
            <a:spLocks/>
          </p:cNvSpPr>
          <p:nvPr/>
        </p:nvSpPr>
        <p:spPr>
          <a:xfrm>
            <a:off x="4007769" y="620688"/>
            <a:ext cx="5976663" cy="648072"/>
          </a:xfrm>
          <a:prstGeom prst="rect">
            <a:avLst/>
          </a:prstGeom>
        </p:spPr>
        <p:txBody>
          <a:bodyPr vert="horz" lIns="91440" tIns="45720" rIns="91440" bIns="45720" rtlCol="0">
            <a:noAutofit/>
          </a:bodyPr>
          <a:lstStyle/>
          <a:p>
            <a:pPr marL="571500" indent="-571500">
              <a:spcBef>
                <a:spcPct val="20000"/>
              </a:spcBef>
              <a:defRPr/>
            </a:pPr>
            <a:r>
              <a:rPr lang="de-AT" sz="2400" b="1" i="1" dirty="0">
                <a:solidFill>
                  <a:prstClr val="black"/>
                </a:solidFill>
              </a:rPr>
              <a:t>Zusammenfassung der Umfrage-Ergebnisse</a:t>
            </a:r>
          </a:p>
          <a:p>
            <a:pPr algn="ctr">
              <a:spcBef>
                <a:spcPct val="20000"/>
              </a:spcBef>
              <a:buFont typeface="Arial" pitchFamily="34" charset="0"/>
              <a:buNone/>
              <a:defRPr/>
            </a:pPr>
            <a:r>
              <a:rPr lang="de-AT" sz="2400" dirty="0">
                <a:solidFill>
                  <a:prstClr val="black">
                    <a:tint val="75000"/>
                  </a:prstClr>
                </a:solidFill>
              </a:rPr>
              <a:t> </a:t>
            </a:r>
          </a:p>
        </p:txBody>
      </p:sp>
      <p:cxnSp>
        <p:nvCxnSpPr>
          <p:cNvPr id="11" name="Gerade Verbindung 7">
            <a:extLst>
              <a:ext uri="{FF2B5EF4-FFF2-40B4-BE49-F238E27FC236}">
                <a16:creationId xmlns:a16="http://schemas.microsoft.com/office/drawing/2014/main" id="{8E401C51-2A8B-49C8-A3FB-5D87BA878273}"/>
              </a:ext>
            </a:extLst>
          </p:cNvPr>
          <p:cNvCxnSpPr>
            <a:cxnSpLocks/>
          </p:cNvCxnSpPr>
          <p:nvPr/>
        </p:nvCxnSpPr>
        <p:spPr>
          <a:xfrm>
            <a:off x="3935760" y="1154639"/>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8562A81C-7477-41A7-A411-2E2127185F56}"/>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14</a:t>
            </a:fld>
            <a:endParaRPr lang="de-AT" sz="1200" dirty="0"/>
          </a:p>
        </p:txBody>
      </p:sp>
      <p:pic>
        <p:nvPicPr>
          <p:cNvPr id="8" name="Grafik 7">
            <a:extLst>
              <a:ext uri="{FF2B5EF4-FFF2-40B4-BE49-F238E27FC236}">
                <a16:creationId xmlns:a16="http://schemas.microsoft.com/office/drawing/2014/main" id="{5D8C21DD-0ACE-45C2-867E-7F1F5A47D7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06B1371B-93D6-4941-9075-2D0E0B64192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spTree>
    <p:extLst>
      <p:ext uri="{BB962C8B-B14F-4D97-AF65-F5344CB8AC3E}">
        <p14:creationId xmlns:p14="http://schemas.microsoft.com/office/powerpoint/2010/main" val="18484576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3935760" y="1633888"/>
            <a:ext cx="7056783" cy="4747440"/>
          </a:xfrm>
        </p:spPr>
        <p:txBody>
          <a:bodyPr>
            <a:noAutofit/>
          </a:bodyPr>
          <a:lstStyle/>
          <a:p>
            <a:pPr marL="342900" indent="-342900" algn="l">
              <a:spcBef>
                <a:spcPts val="1200"/>
              </a:spcBef>
              <a:buFont typeface="Wingdings" panose="05000000000000000000" pitchFamily="2" charset="2"/>
              <a:buChar char="§"/>
            </a:pPr>
            <a:r>
              <a:rPr lang="de-AT" sz="1800" dirty="0">
                <a:solidFill>
                  <a:schemeClr val="tx1"/>
                </a:solidFill>
                <a:latin typeface="+mj-lt"/>
              </a:rPr>
              <a:t>Junge Menschen reagieren auf Problemsituationen ganz unterschiedlich. Den einen sind sie Ansporn, mehr zu erfahren. Bei anderen lösen sie Angst und Nervosität aus.</a:t>
            </a:r>
          </a:p>
          <a:p>
            <a:pPr marL="342900" indent="-342900" algn="l">
              <a:spcBef>
                <a:spcPts val="1200"/>
              </a:spcBef>
              <a:buFont typeface="Wingdings" panose="05000000000000000000" pitchFamily="2" charset="2"/>
              <a:buChar char="§"/>
            </a:pPr>
            <a:r>
              <a:rPr lang="de-AT" sz="1800" dirty="0">
                <a:solidFill>
                  <a:schemeClr val="tx1"/>
                </a:solidFill>
                <a:latin typeface="+mj-lt"/>
              </a:rPr>
              <a:t>Gerade in Krisenzeiten gilt: Offene Fragen ernst nehmen, miteinander besprechen und nicht beiseite schieben. Nur so kann die Konzentration auf Schule, Lernen und Leistung gelingen.</a:t>
            </a:r>
          </a:p>
          <a:p>
            <a:pPr marL="342900" indent="-342900" algn="l">
              <a:spcBef>
                <a:spcPts val="1200"/>
              </a:spcBef>
              <a:buFont typeface="Wingdings" panose="05000000000000000000" pitchFamily="2" charset="2"/>
              <a:buChar char="§"/>
            </a:pPr>
            <a:r>
              <a:rPr lang="de-AT" sz="1800" dirty="0">
                <a:solidFill>
                  <a:schemeClr val="tx1"/>
                </a:solidFill>
                <a:latin typeface="+mj-lt"/>
              </a:rPr>
              <a:t>Vor lauter Sorge um die Bewältigung des Alltags in Krisenzeiten dürfen wir nicht übersehen, dass es nach wie vor Prüfungsangst, Zeitdruck und Notenstress sind, die unsere Jugend wirklich quälen.</a:t>
            </a:r>
          </a:p>
          <a:p>
            <a:pPr marL="342900" indent="-342900" algn="l">
              <a:spcBef>
                <a:spcPts val="1200"/>
              </a:spcBef>
              <a:buFont typeface="Wingdings" panose="05000000000000000000" pitchFamily="2" charset="2"/>
              <a:buChar char="§"/>
            </a:pPr>
            <a:r>
              <a:rPr lang="de-AT" sz="1800" dirty="0">
                <a:solidFill>
                  <a:schemeClr val="tx1"/>
                </a:solidFill>
                <a:latin typeface="+mj-lt"/>
              </a:rPr>
              <a:t>Zuversicht und Optimismus machen stark. Sie sollten beim Lernen nie verloren gehen, ebenso wie bei der Bewältigung der Krisen, mit denen die Welt derzeit konfrontiert ist.</a:t>
            </a:r>
          </a:p>
          <a:p>
            <a:pPr marL="342900" indent="-342900" algn="l">
              <a:spcBef>
                <a:spcPts val="1200"/>
              </a:spcBef>
              <a:buAutoNum type="arabicPeriod"/>
            </a:pPr>
            <a:endParaRPr lang="de-AT" sz="1800" dirty="0">
              <a:solidFill>
                <a:schemeClr val="tx1"/>
              </a:solidFill>
              <a:latin typeface="+mj-lt"/>
            </a:endParaRPr>
          </a:p>
          <a:p>
            <a:pPr marL="342900" indent="-342900" algn="l">
              <a:spcBef>
                <a:spcPts val="1200"/>
              </a:spcBef>
              <a:buAutoNum type="arabicPeriod"/>
            </a:pPr>
            <a:endParaRPr lang="de-AT" sz="1800" dirty="0">
              <a:solidFill>
                <a:schemeClr val="tx1"/>
              </a:solidFill>
              <a:latin typeface="+mj-lt"/>
            </a:endParaRPr>
          </a:p>
          <a:p>
            <a:pPr marL="360363" indent="-360363" algn="l">
              <a:spcBef>
                <a:spcPts val="1200"/>
              </a:spcBef>
              <a:buFont typeface="Wingdings" panose="05000000000000000000" pitchFamily="2" charset="2"/>
              <a:buChar char="§"/>
            </a:pP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a:p>
            <a:pPr algn="l">
              <a:spcBef>
                <a:spcPts val="1200"/>
              </a:spcBef>
            </a:pPr>
            <a:endParaRPr lang="de-AT" sz="2000" dirty="0">
              <a:solidFill>
                <a:schemeClr val="tx1"/>
              </a:solidFill>
            </a:endParaRPr>
          </a:p>
          <a:p>
            <a:pPr marL="360363" indent="-360363" algn="l">
              <a:spcBef>
                <a:spcPts val="1200"/>
              </a:spcBef>
              <a:buFont typeface="Wingdings" panose="05000000000000000000" pitchFamily="2" charset="2"/>
              <a:buChar char="§"/>
            </a:pPr>
            <a:endParaRPr lang="de-AT" sz="2000" dirty="0">
              <a:solidFill>
                <a:schemeClr val="tx1"/>
              </a:solidFill>
            </a:endParaRPr>
          </a:p>
        </p:txBody>
      </p:sp>
      <p:sp>
        <p:nvSpPr>
          <p:cNvPr id="10" name="Untertitel 2"/>
          <p:cNvSpPr txBox="1">
            <a:spLocks/>
          </p:cNvSpPr>
          <p:nvPr/>
        </p:nvSpPr>
        <p:spPr>
          <a:xfrm>
            <a:off x="4007768" y="620688"/>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Gedanken zum Lernen in Krisenzeiten</a:t>
            </a:r>
            <a:endParaRPr lang="de-AT" sz="28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9" name="Gerade Verbindung 7">
            <a:extLst>
              <a:ext uri="{FF2B5EF4-FFF2-40B4-BE49-F238E27FC236}">
                <a16:creationId xmlns:a16="http://schemas.microsoft.com/office/drawing/2014/main" id="{264483F7-1CB3-417F-9158-BC92991F22CA}"/>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2" name="Foliennummernplatzhalter 6">
            <a:extLst>
              <a:ext uri="{FF2B5EF4-FFF2-40B4-BE49-F238E27FC236}">
                <a16:creationId xmlns:a16="http://schemas.microsoft.com/office/drawing/2014/main" id="{CC10EBC7-8D5C-4A68-805F-5B15E6803D1F}"/>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15</a:t>
            </a:fld>
            <a:endParaRPr lang="de-AT" sz="1200" dirty="0"/>
          </a:p>
        </p:txBody>
      </p:sp>
      <p:pic>
        <p:nvPicPr>
          <p:cNvPr id="8" name="Grafik 7">
            <a:extLst>
              <a:ext uri="{FF2B5EF4-FFF2-40B4-BE49-F238E27FC236}">
                <a16:creationId xmlns:a16="http://schemas.microsoft.com/office/drawing/2014/main" id="{24E1464F-7F89-49FA-90F7-4519849B65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1" name="Grafik 10">
            <a:extLst>
              <a:ext uri="{FF2B5EF4-FFF2-40B4-BE49-F238E27FC236}">
                <a16:creationId xmlns:a16="http://schemas.microsoft.com/office/drawing/2014/main" id="{7AF87BDA-E679-4617-9F04-D4A263E03D9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418147"/>
            <a:ext cx="2215675" cy="2615889"/>
          </a:xfrm>
          <a:prstGeom prst="rect">
            <a:avLst/>
          </a:prstGeom>
        </p:spPr>
      </p:pic>
    </p:spTree>
    <p:extLst>
      <p:ext uri="{BB962C8B-B14F-4D97-AF65-F5344CB8AC3E}">
        <p14:creationId xmlns:p14="http://schemas.microsoft.com/office/powerpoint/2010/main" val="1044388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0" y="1579216"/>
            <a:ext cx="12192000" cy="4010025"/>
          </a:xfrm>
        </p:spPr>
        <p:txBody>
          <a:bodyPr>
            <a:normAutofit/>
          </a:bodyPr>
          <a:lstStyle/>
          <a:p>
            <a:pPr algn="l"/>
            <a:endParaRPr lang="de-AT" sz="2800" dirty="0">
              <a:solidFill>
                <a:schemeClr val="tx1"/>
              </a:solidFill>
            </a:endParaRPr>
          </a:p>
          <a:p>
            <a:pPr algn="l"/>
            <a:endParaRPr lang="de-AT" sz="2800" dirty="0">
              <a:solidFill>
                <a:schemeClr val="tx1"/>
              </a:solidFill>
            </a:endParaRPr>
          </a:p>
          <a:p>
            <a:endParaRPr lang="de-AT" sz="2800" dirty="0">
              <a:solidFill>
                <a:schemeClr val="tx1"/>
              </a:solidFill>
            </a:endParaRPr>
          </a:p>
          <a:p>
            <a:r>
              <a:rPr lang="de-AT" sz="4000" dirty="0">
                <a:solidFill>
                  <a:schemeClr val="tx1"/>
                </a:solidFill>
              </a:rPr>
              <a:t>Vielen Dank für Ihre Aufmerksamkeit.</a:t>
            </a:r>
          </a:p>
          <a:p>
            <a:r>
              <a:rPr lang="de-AT" sz="4000" dirty="0">
                <a:solidFill>
                  <a:schemeClr val="tx1"/>
                </a:solidFill>
              </a:rPr>
              <a:t>Wir freuen uns auf Ihre Fragen!</a:t>
            </a:r>
          </a:p>
          <a:p>
            <a:endParaRPr lang="de-AT" sz="4000" dirty="0"/>
          </a:p>
          <a:p>
            <a:pPr marL="571500" indent="-571500" algn="l">
              <a:buFont typeface="Wingdings" panose="05000000000000000000" pitchFamily="2" charset="2"/>
              <a:buChar char="§"/>
            </a:pPr>
            <a:endParaRPr lang="de-AT" sz="4000" dirty="0"/>
          </a:p>
          <a:p>
            <a:endParaRPr lang="de-AT" dirty="0"/>
          </a:p>
        </p:txBody>
      </p:sp>
      <p:cxnSp>
        <p:nvCxnSpPr>
          <p:cNvPr id="7" name="Gerade Verbindung 7">
            <a:extLst>
              <a:ext uri="{FF2B5EF4-FFF2-40B4-BE49-F238E27FC236}">
                <a16:creationId xmlns:a16="http://schemas.microsoft.com/office/drawing/2014/main" id="{91A8B7FB-F196-40C0-BA54-C433D7A383B1}"/>
              </a:ext>
            </a:extLst>
          </p:cNvPr>
          <p:cNvCxnSpPr>
            <a:cxnSpLocks/>
          </p:cNvCxnSpPr>
          <p:nvPr/>
        </p:nvCxnSpPr>
        <p:spPr>
          <a:xfrm>
            <a:off x="551384" y="1844824"/>
            <a:ext cx="11161240"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10" name="Grafik 9">
            <a:extLst>
              <a:ext uri="{FF2B5EF4-FFF2-40B4-BE49-F238E27FC236}">
                <a16:creationId xmlns:a16="http://schemas.microsoft.com/office/drawing/2014/main" id="{D525399D-8198-42C0-87A7-EDC6465C673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1864" y="769163"/>
            <a:ext cx="1764000" cy="677249"/>
          </a:xfrm>
          <a:prstGeom prst="rect">
            <a:avLst/>
          </a:prstGeom>
        </p:spPr>
      </p:pic>
    </p:spTree>
    <p:extLst>
      <p:ext uri="{BB962C8B-B14F-4D97-AF65-F5344CB8AC3E}">
        <p14:creationId xmlns:p14="http://schemas.microsoft.com/office/powerpoint/2010/main" val="3238494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6384032" y="2060848"/>
            <a:ext cx="4752528" cy="4010025"/>
          </a:xfrm>
        </p:spPr>
        <p:txBody>
          <a:bodyPr>
            <a:normAutofit/>
          </a:bodyPr>
          <a:lstStyle/>
          <a:p>
            <a:pPr algn="l"/>
            <a:r>
              <a:rPr lang="de-AT" sz="2400" dirty="0">
                <a:solidFill>
                  <a:schemeClr val="tx1"/>
                </a:solidFill>
              </a:rPr>
              <a:t>Angela Schmidt</a:t>
            </a:r>
          </a:p>
          <a:p>
            <a:pPr algn="l"/>
            <a:r>
              <a:rPr lang="de-AT" sz="2400" i="1" dirty="0">
                <a:solidFill>
                  <a:schemeClr val="tx1"/>
                </a:solidFill>
              </a:rPr>
              <a:t>LernQuadrat Unternehmenssprecherin</a:t>
            </a:r>
          </a:p>
          <a:p>
            <a:pPr algn="l"/>
            <a:endParaRPr lang="de-AT" sz="2400" i="1" dirty="0">
              <a:solidFill>
                <a:schemeClr val="tx1"/>
              </a:solidFill>
            </a:endParaRPr>
          </a:p>
          <a:p>
            <a:pPr algn="l"/>
            <a:endParaRPr lang="de-AT" sz="2400" dirty="0">
              <a:solidFill>
                <a:schemeClr val="tx1"/>
              </a:solidFill>
            </a:endParaRPr>
          </a:p>
          <a:p>
            <a:pPr algn="l"/>
            <a:endParaRPr lang="de-AT" sz="2400" dirty="0">
              <a:solidFill>
                <a:schemeClr val="tx1"/>
              </a:solidFill>
            </a:endParaRPr>
          </a:p>
          <a:p>
            <a:pPr algn="l"/>
            <a:r>
              <a:rPr lang="de-AT" sz="2400" dirty="0">
                <a:solidFill>
                  <a:schemeClr val="tx1"/>
                </a:solidFill>
              </a:rPr>
              <a:t>Dr. Claudius Halik</a:t>
            </a:r>
          </a:p>
          <a:p>
            <a:pPr algn="l"/>
            <a:r>
              <a:rPr lang="de-AT" sz="2400" i="1" dirty="0">
                <a:solidFill>
                  <a:schemeClr val="tx1"/>
                </a:solidFill>
              </a:rPr>
              <a:t>LernQuadrat Kommunikationsberater</a:t>
            </a:r>
          </a:p>
        </p:txBody>
      </p:sp>
      <p:sp>
        <p:nvSpPr>
          <p:cNvPr id="10" name="Untertitel 2"/>
          <p:cNvSpPr txBox="1">
            <a:spLocks/>
          </p:cNvSpPr>
          <p:nvPr/>
        </p:nvSpPr>
        <p:spPr>
          <a:xfrm>
            <a:off x="4120084" y="404665"/>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Ihre Gesprächspartner</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cxnSp>
        <p:nvCxnSpPr>
          <p:cNvPr id="11" name="Gerade Verbindung 7">
            <a:extLst>
              <a:ext uri="{FF2B5EF4-FFF2-40B4-BE49-F238E27FC236}">
                <a16:creationId xmlns:a16="http://schemas.microsoft.com/office/drawing/2014/main" id="{66EDBDDA-D879-4FCB-BECC-E4553A0408B8}"/>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4" name="Grafik 3" descr="Ein Bild, das Person, Kleidung, Wand, lächelnd enthält.&#10;&#10;Automatisch generierte Beschreibung">
            <a:extLst>
              <a:ext uri="{FF2B5EF4-FFF2-40B4-BE49-F238E27FC236}">
                <a16:creationId xmlns:a16="http://schemas.microsoft.com/office/drawing/2014/main" id="{F12D81BC-A5CC-4B14-9826-DDB1EBDB0343}"/>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flipH="1">
            <a:off x="4439816" y="1946141"/>
            <a:ext cx="1656184" cy="1691998"/>
          </a:xfrm>
          <a:prstGeom prst="rect">
            <a:avLst/>
          </a:prstGeom>
        </p:spPr>
      </p:pic>
      <p:pic>
        <p:nvPicPr>
          <p:cNvPr id="13" name="Grafik 12">
            <a:extLst>
              <a:ext uri="{FF2B5EF4-FFF2-40B4-BE49-F238E27FC236}">
                <a16:creationId xmlns:a16="http://schemas.microsoft.com/office/drawing/2014/main" id="{8B4EBAF2-2B83-4740-93E1-9D927B737F3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449971"/>
            <a:ext cx="2215675" cy="2615889"/>
          </a:xfrm>
          <a:prstGeom prst="rect">
            <a:avLst/>
          </a:prstGeom>
        </p:spPr>
      </p:pic>
      <p:pic>
        <p:nvPicPr>
          <p:cNvPr id="14" name="Grafik 13">
            <a:extLst>
              <a:ext uri="{FF2B5EF4-FFF2-40B4-BE49-F238E27FC236}">
                <a16:creationId xmlns:a16="http://schemas.microsoft.com/office/drawing/2014/main" id="{572B6346-1CDA-45B7-9B20-E10A963A2B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5" name="Grafik 4" descr="Ein Bild, das Person, Anzug, Mann, Schlips enthält.&#10;&#10;Automatisch generierte Beschreibung">
            <a:extLst>
              <a:ext uri="{FF2B5EF4-FFF2-40B4-BE49-F238E27FC236}">
                <a16:creationId xmlns:a16="http://schemas.microsoft.com/office/drawing/2014/main" id="{64D49DE0-7ABA-4269-83F4-129DB1B9394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t="1634" b="29316"/>
          <a:stretch/>
        </p:blipFill>
        <p:spPr>
          <a:xfrm>
            <a:off x="4439816" y="4424511"/>
            <a:ext cx="1656000" cy="1681519"/>
          </a:xfrm>
          <a:prstGeom prst="rect">
            <a:avLst/>
          </a:prstGeom>
        </p:spPr>
      </p:pic>
    </p:spTree>
    <p:extLst>
      <p:ext uri="{BB962C8B-B14F-4D97-AF65-F5344CB8AC3E}">
        <p14:creationId xmlns:p14="http://schemas.microsoft.com/office/powerpoint/2010/main" val="314782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sp>
        <p:nvSpPr>
          <p:cNvPr id="6" name="Untertitel 2"/>
          <p:cNvSpPr>
            <a:spLocks noGrp="1"/>
          </p:cNvSpPr>
          <p:nvPr>
            <p:ph type="subTitle" idx="1"/>
          </p:nvPr>
        </p:nvSpPr>
        <p:spPr>
          <a:xfrm>
            <a:off x="4120084" y="1651224"/>
            <a:ext cx="6584428" cy="4730103"/>
          </a:xfrm>
        </p:spPr>
        <p:txBody>
          <a:bodyPr>
            <a:normAutofit/>
          </a:bodyPr>
          <a:lstStyle/>
          <a:p>
            <a:pPr marL="571500" indent="-571500" algn="l">
              <a:spcBef>
                <a:spcPts val="1200"/>
              </a:spcBef>
              <a:buFont typeface="Wingdings" panose="05000000000000000000" pitchFamily="2" charset="2"/>
              <a:buChar char="§"/>
            </a:pPr>
            <a:r>
              <a:rPr lang="de-AT" sz="2400" dirty="0">
                <a:solidFill>
                  <a:schemeClr val="tx1"/>
                </a:solidFill>
              </a:rPr>
              <a:t>Erfolgreiche Nachhilfe seit über 20 Jahren</a:t>
            </a:r>
          </a:p>
          <a:p>
            <a:pPr marL="571500" indent="-571500" algn="l">
              <a:spcBef>
                <a:spcPts val="1200"/>
              </a:spcBef>
              <a:buFont typeface="Wingdings" panose="05000000000000000000" pitchFamily="2" charset="2"/>
              <a:buChar char="§"/>
            </a:pPr>
            <a:r>
              <a:rPr lang="de-AT" sz="2400" dirty="0">
                <a:solidFill>
                  <a:schemeClr val="tx1"/>
                </a:solidFill>
              </a:rPr>
              <a:t>80 Mal in Österreich</a:t>
            </a:r>
          </a:p>
          <a:p>
            <a:pPr marL="571500" indent="-571500" algn="l">
              <a:spcBef>
                <a:spcPts val="1200"/>
              </a:spcBef>
              <a:buFont typeface="Wingdings" panose="05000000000000000000" pitchFamily="2" charset="2"/>
              <a:buChar char="§"/>
            </a:pPr>
            <a:r>
              <a:rPr lang="de-AT" sz="2400" dirty="0">
                <a:solidFill>
                  <a:schemeClr val="tx1"/>
                </a:solidFill>
              </a:rPr>
              <a:t>In allen Bundesländern</a:t>
            </a:r>
          </a:p>
          <a:p>
            <a:pPr marL="571500" indent="-571500" algn="l">
              <a:spcBef>
                <a:spcPts val="1200"/>
              </a:spcBef>
              <a:buFont typeface="Wingdings" panose="05000000000000000000" pitchFamily="2" charset="2"/>
              <a:buChar char="§"/>
            </a:pPr>
            <a:r>
              <a:rPr lang="de-AT" sz="2400" dirty="0">
                <a:solidFill>
                  <a:schemeClr val="tx1"/>
                </a:solidFill>
              </a:rPr>
              <a:t>Jedes Alter, alle Fächer</a:t>
            </a:r>
          </a:p>
          <a:p>
            <a:pPr marL="571500" indent="-571500" algn="l">
              <a:spcBef>
                <a:spcPts val="1200"/>
              </a:spcBef>
              <a:buFont typeface="Wingdings" panose="05000000000000000000" pitchFamily="2" charset="2"/>
              <a:buChar char="§"/>
            </a:pPr>
            <a:r>
              <a:rPr lang="de-AT" sz="2400" dirty="0">
                <a:solidFill>
                  <a:schemeClr val="tx1"/>
                </a:solidFill>
              </a:rPr>
              <a:t>Kleingruppen- und Einzeltraining</a:t>
            </a:r>
          </a:p>
          <a:p>
            <a:pPr marL="571500" indent="-571500" algn="l">
              <a:spcBef>
                <a:spcPts val="1200"/>
              </a:spcBef>
              <a:buFont typeface="Wingdings" panose="05000000000000000000" pitchFamily="2" charset="2"/>
              <a:buChar char="§"/>
            </a:pPr>
            <a:r>
              <a:rPr lang="de-AT" sz="2400" dirty="0">
                <a:solidFill>
                  <a:schemeClr val="tx1"/>
                </a:solidFill>
              </a:rPr>
              <a:t>Nachhilfe online und offline</a:t>
            </a:r>
          </a:p>
          <a:p>
            <a:pPr algn="l">
              <a:spcBef>
                <a:spcPts val="1200"/>
              </a:spcBef>
            </a:pPr>
            <a:endParaRPr lang="de-AT" sz="2400" dirty="0">
              <a:solidFill>
                <a:schemeClr val="tx1"/>
              </a:solidFill>
            </a:endParaRPr>
          </a:p>
          <a:p>
            <a:pPr marL="571500" indent="-571500" algn="l">
              <a:buFont typeface="Wingdings" panose="05000000000000000000" pitchFamily="2" charset="2"/>
              <a:buChar char="§"/>
            </a:pPr>
            <a:endParaRPr lang="de-AT" sz="3600" dirty="0"/>
          </a:p>
          <a:p>
            <a:pPr marL="571500" indent="-571500" algn="l">
              <a:buFont typeface="Wingdings" panose="05000000000000000000" pitchFamily="2" charset="2"/>
              <a:buChar char="§"/>
            </a:pPr>
            <a:endParaRPr lang="de-AT" sz="3600" dirty="0"/>
          </a:p>
          <a:p>
            <a:endParaRPr lang="de-AT" dirty="0"/>
          </a:p>
        </p:txBody>
      </p:sp>
      <p:sp>
        <p:nvSpPr>
          <p:cNvPr id="10" name="Untertitel 2"/>
          <p:cNvSpPr txBox="1">
            <a:spLocks/>
          </p:cNvSpPr>
          <p:nvPr/>
        </p:nvSpPr>
        <p:spPr>
          <a:xfrm>
            <a:off x="4007769" y="404664"/>
            <a:ext cx="5648325" cy="648072"/>
          </a:xfrm>
          <a:prstGeom prst="rect">
            <a:avLst/>
          </a:prstGeom>
        </p:spPr>
        <p:txBody>
          <a:bodyPr vert="horz" lIns="91440" tIns="45720" rIns="91440" bIns="45720" rtlCol="0">
            <a:normAutofit/>
          </a:bodyPr>
          <a:lstStyle/>
          <a:p>
            <a:pPr marL="571500" indent="-571500">
              <a:spcBef>
                <a:spcPct val="20000"/>
              </a:spcBef>
              <a:defRPr/>
            </a:pPr>
            <a:r>
              <a:rPr lang="de-AT" sz="3200" b="1" i="1" dirty="0">
                <a:solidFill>
                  <a:prstClr val="black"/>
                </a:solidFill>
              </a:rPr>
              <a:t>LernQuadrat</a:t>
            </a:r>
          </a:p>
          <a:p>
            <a:pPr>
              <a:spcBef>
                <a:spcPct val="20000"/>
              </a:spcBef>
              <a:defRPr/>
            </a:pPr>
            <a:endParaRPr lang="de-AT" sz="3600" dirty="0">
              <a:solidFill>
                <a:prstClr val="black">
                  <a:tint val="75000"/>
                </a:prstClr>
              </a:solidFill>
            </a:endParaRPr>
          </a:p>
        </p:txBody>
      </p:sp>
      <p:sp>
        <p:nvSpPr>
          <p:cNvPr id="9" name="Foliennummernplatzhalter 6">
            <a:extLst>
              <a:ext uri="{FF2B5EF4-FFF2-40B4-BE49-F238E27FC236}">
                <a16:creationId xmlns:a16="http://schemas.microsoft.com/office/drawing/2014/main" id="{EE09F57F-55F6-42CC-A9CD-335C6B6B1001}"/>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3</a:t>
            </a:fld>
            <a:endParaRPr lang="de-AT" sz="1200" dirty="0"/>
          </a:p>
        </p:txBody>
      </p:sp>
      <p:cxnSp>
        <p:nvCxnSpPr>
          <p:cNvPr id="11" name="Gerade Verbindung 7">
            <a:extLst>
              <a:ext uri="{FF2B5EF4-FFF2-40B4-BE49-F238E27FC236}">
                <a16:creationId xmlns:a16="http://schemas.microsoft.com/office/drawing/2014/main" id="{4A33BBA6-FC02-43DB-B81A-AFEEAE992AAD}"/>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420A2BAA-1D15-47A6-9E12-E8088303A9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7563" y="1556792"/>
            <a:ext cx="2215675" cy="2615889"/>
          </a:xfrm>
          <a:prstGeom prst="rect">
            <a:avLst/>
          </a:prstGeom>
        </p:spPr>
      </p:pic>
    </p:spTree>
    <p:extLst>
      <p:ext uri="{BB962C8B-B14F-4D97-AF65-F5344CB8AC3E}">
        <p14:creationId xmlns:p14="http://schemas.microsoft.com/office/powerpoint/2010/main" val="1848457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17678" y="1772816"/>
            <a:ext cx="7234906" cy="4010025"/>
          </a:xfrm>
        </p:spPr>
        <p:txBody>
          <a:bodyPr>
            <a:normAutofit fontScale="85000" lnSpcReduction="20000"/>
          </a:bodyPr>
          <a:lstStyle/>
          <a:p>
            <a:pPr marL="571500" indent="-571500" algn="l">
              <a:lnSpc>
                <a:spcPct val="120000"/>
              </a:lnSpc>
              <a:spcBef>
                <a:spcPts val="1200"/>
              </a:spcBef>
              <a:buFont typeface="Wingdings" panose="05000000000000000000" pitchFamily="2" charset="2"/>
              <a:buChar char="§"/>
            </a:pPr>
            <a:r>
              <a:rPr lang="de-AT" sz="2800" dirty="0">
                <a:solidFill>
                  <a:schemeClr val="tx1"/>
                </a:solidFill>
              </a:rPr>
              <a:t>Wie groß sind die Sorgen der Jugendlichen betreffend die aktuellen Krisen?</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Welche Rolle spielt die Schule bei der Aufarbeitung dieser Krisenthemen?</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Wie sehr beeinflusst die herrschende Krisenstimmung Konzentration und Lernmotivation?</a:t>
            </a:r>
          </a:p>
          <a:p>
            <a:pPr marL="571500" indent="-571500" algn="l">
              <a:lnSpc>
                <a:spcPct val="120000"/>
              </a:lnSpc>
              <a:spcBef>
                <a:spcPts val="1200"/>
              </a:spcBef>
              <a:buFont typeface="Wingdings" panose="05000000000000000000" pitchFamily="2" charset="2"/>
              <a:buChar char="§"/>
            </a:pPr>
            <a:r>
              <a:rPr lang="de-AT" sz="2800" dirty="0">
                <a:solidFill>
                  <a:schemeClr val="tx1"/>
                </a:solidFill>
              </a:rPr>
              <a:t>Wie steht es um die Gefühlslage der Jugend in Zeiten wie diesen und welche Folgen hat das für die Lernfreude?</a:t>
            </a:r>
          </a:p>
          <a:p>
            <a:pPr marL="571500" indent="-571500" algn="l">
              <a:spcBef>
                <a:spcPts val="1200"/>
              </a:spcBef>
              <a:buFont typeface="Wingdings" panose="05000000000000000000" pitchFamily="2" charset="2"/>
              <a:buChar char="§"/>
            </a:pPr>
            <a:endParaRPr lang="de-AT" sz="2400" dirty="0">
              <a:solidFill>
                <a:schemeClr val="tx1"/>
              </a:solidFill>
            </a:endParaRPr>
          </a:p>
          <a:p>
            <a:pPr marL="571500" indent="-571500" algn="l">
              <a:spcBef>
                <a:spcPts val="1200"/>
              </a:spcBef>
              <a:buFont typeface="Wingdings" panose="05000000000000000000" pitchFamily="2" charset="2"/>
              <a:buChar char="§"/>
            </a:pPr>
            <a:endParaRPr lang="de-AT" sz="3600" dirty="0">
              <a:solidFill>
                <a:schemeClr val="tx1"/>
              </a:solidFill>
            </a:endParaRPr>
          </a:p>
          <a:p>
            <a:pPr marL="571500" indent="-571500" algn="l">
              <a:spcBef>
                <a:spcPts val="1200"/>
              </a:spcBef>
              <a:buFont typeface="Wingdings" panose="05000000000000000000" pitchFamily="2" charset="2"/>
              <a:buChar char="§"/>
            </a:pPr>
            <a:endParaRPr lang="de-AT" sz="3600" dirty="0"/>
          </a:p>
          <a:p>
            <a:pPr marL="571500" indent="-571500" algn="l">
              <a:buFont typeface="Wingdings" panose="05000000000000000000" pitchFamily="2" charset="2"/>
              <a:buChar char="§"/>
            </a:pPr>
            <a:endParaRPr lang="de-AT" sz="3600" dirty="0"/>
          </a:p>
          <a:p>
            <a:endParaRPr lang="de-AT" dirty="0"/>
          </a:p>
        </p:txBody>
      </p:sp>
      <p:sp>
        <p:nvSpPr>
          <p:cNvPr id="10" name="Untertitel 2"/>
          <p:cNvSpPr txBox="1">
            <a:spLocks/>
          </p:cNvSpPr>
          <p:nvPr/>
        </p:nvSpPr>
        <p:spPr>
          <a:xfrm>
            <a:off x="4007768" y="548680"/>
            <a:ext cx="7632848" cy="720080"/>
          </a:xfrm>
          <a:prstGeom prst="rect">
            <a:avLst/>
          </a:prstGeom>
        </p:spPr>
        <p:txBody>
          <a:bodyPr vert="horz" lIns="91440" tIns="45720" rIns="91440" bIns="45720" rtlCol="0">
            <a:noAutofit/>
          </a:bodyPr>
          <a:lstStyle/>
          <a:p>
            <a:pPr>
              <a:lnSpc>
                <a:spcPct val="90000"/>
              </a:lnSpc>
              <a:spcBef>
                <a:spcPct val="20000"/>
              </a:spcBef>
              <a:defRPr/>
            </a:pPr>
            <a:r>
              <a:rPr lang="de-AT" sz="2800" b="1" i="1" dirty="0">
                <a:solidFill>
                  <a:prstClr val="black"/>
                </a:solidFill>
              </a:rPr>
              <a:t>Umfrage „Lernen in der Krise“ - Fragestellungen</a:t>
            </a:r>
          </a:p>
        </p:txBody>
      </p:sp>
      <p:sp>
        <p:nvSpPr>
          <p:cNvPr id="12" name="Foliennummernplatzhalter 6">
            <a:extLst>
              <a:ext uri="{FF2B5EF4-FFF2-40B4-BE49-F238E27FC236}">
                <a16:creationId xmlns:a16="http://schemas.microsoft.com/office/drawing/2014/main" id="{DDCC5AAD-1A21-477E-8123-A439E12AA31A}"/>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4</a:t>
            </a:fld>
            <a:endParaRPr lang="de-AT" sz="1200" dirty="0"/>
          </a:p>
        </p:txBody>
      </p:sp>
      <p:pic>
        <p:nvPicPr>
          <p:cNvPr id="8" name="Grafik 7">
            <a:extLst>
              <a:ext uri="{FF2B5EF4-FFF2-40B4-BE49-F238E27FC236}">
                <a16:creationId xmlns:a16="http://schemas.microsoft.com/office/drawing/2014/main" id="{8488EF99-6EAF-4D4D-8BCC-2991DD24962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170FB279-0499-42B5-B4E6-6FCAADEC19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484784"/>
            <a:ext cx="2215675" cy="2615889"/>
          </a:xfrm>
          <a:prstGeom prst="rect">
            <a:avLst/>
          </a:prstGeom>
        </p:spPr>
      </p:pic>
      <p:cxnSp>
        <p:nvCxnSpPr>
          <p:cNvPr id="13" name="Gerade Verbindung 7">
            <a:extLst>
              <a:ext uri="{FF2B5EF4-FFF2-40B4-BE49-F238E27FC236}">
                <a16:creationId xmlns:a16="http://schemas.microsoft.com/office/drawing/2014/main" id="{E9401FCB-6797-CF1B-5E6D-D2066BBB842A}"/>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8457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tertitel 2"/>
          <p:cNvSpPr>
            <a:spLocks noGrp="1"/>
          </p:cNvSpPr>
          <p:nvPr>
            <p:ph type="subTitle" idx="1"/>
          </p:nvPr>
        </p:nvSpPr>
        <p:spPr>
          <a:xfrm>
            <a:off x="4151785" y="2204865"/>
            <a:ext cx="5648325" cy="4010025"/>
          </a:xfrm>
        </p:spPr>
        <p:txBody>
          <a:bodyPr>
            <a:normAutofit/>
          </a:bodyPr>
          <a:lstStyle/>
          <a:p>
            <a:pPr marL="571500" indent="-571500" algn="l">
              <a:spcBef>
                <a:spcPts val="1200"/>
              </a:spcBef>
              <a:buFont typeface="Wingdings" panose="05000000000000000000" pitchFamily="2" charset="2"/>
              <a:buChar char="§"/>
            </a:pPr>
            <a:r>
              <a:rPr lang="de-AT" sz="2400" dirty="0">
                <a:solidFill>
                  <a:schemeClr val="tx1"/>
                </a:solidFill>
              </a:rPr>
              <a:t>Online-Befragung</a:t>
            </a:r>
          </a:p>
          <a:p>
            <a:pPr marL="571500" indent="-571500" algn="l">
              <a:spcBef>
                <a:spcPts val="1200"/>
              </a:spcBef>
              <a:buFont typeface="Wingdings" panose="05000000000000000000" pitchFamily="2" charset="2"/>
              <a:buChar char="§"/>
            </a:pPr>
            <a:r>
              <a:rPr lang="de-AT" sz="2400" dirty="0">
                <a:solidFill>
                  <a:schemeClr val="tx1"/>
                </a:solidFill>
              </a:rPr>
              <a:t>Oktober 2022</a:t>
            </a:r>
          </a:p>
          <a:p>
            <a:pPr marL="571500" indent="-571500" algn="l">
              <a:spcBef>
                <a:spcPts val="1200"/>
              </a:spcBef>
              <a:buFont typeface="Wingdings" panose="05000000000000000000" pitchFamily="2" charset="2"/>
              <a:buChar char="§"/>
            </a:pPr>
            <a:r>
              <a:rPr lang="de-AT" sz="2400" dirty="0">
                <a:solidFill>
                  <a:schemeClr val="tx1"/>
                </a:solidFill>
              </a:rPr>
              <a:t>800 Schüler*innen im Alter von 12-19 Jahren</a:t>
            </a:r>
            <a:endParaRPr lang="de-AT" sz="3600" dirty="0"/>
          </a:p>
          <a:p>
            <a:endParaRPr lang="de-AT" dirty="0"/>
          </a:p>
        </p:txBody>
      </p:sp>
      <p:sp>
        <p:nvSpPr>
          <p:cNvPr id="10" name="Untertitel 2"/>
          <p:cNvSpPr txBox="1">
            <a:spLocks/>
          </p:cNvSpPr>
          <p:nvPr/>
        </p:nvSpPr>
        <p:spPr>
          <a:xfrm>
            <a:off x="4007769" y="620688"/>
            <a:ext cx="7560839" cy="562230"/>
          </a:xfrm>
          <a:prstGeom prst="rect">
            <a:avLst/>
          </a:prstGeom>
        </p:spPr>
        <p:txBody>
          <a:bodyPr vert="horz" lIns="91440" tIns="45720" rIns="91440" bIns="45720" rtlCol="0">
            <a:normAutofit fontScale="25000" lnSpcReduction="20000"/>
          </a:bodyPr>
          <a:lstStyle/>
          <a:p>
            <a:pPr>
              <a:lnSpc>
                <a:spcPct val="110000"/>
              </a:lnSpc>
              <a:spcBef>
                <a:spcPct val="20000"/>
              </a:spcBef>
              <a:defRPr/>
            </a:pPr>
            <a:r>
              <a:rPr lang="de-AT" sz="11200" b="1" i="1" dirty="0">
                <a:solidFill>
                  <a:prstClr val="black"/>
                </a:solidFill>
              </a:rPr>
              <a:t>Umfrage „Lernen in der Krise“ – Daten und Fakten</a:t>
            </a:r>
          </a:p>
          <a:p>
            <a:pPr marL="571500" indent="-571500">
              <a:spcBef>
                <a:spcPct val="20000"/>
              </a:spcBef>
              <a:buFont typeface="Wingdings" panose="05000000000000000000" pitchFamily="2" charset="2"/>
              <a:buChar char="§"/>
              <a:defRPr/>
            </a:pPr>
            <a:endParaRPr lang="de-AT" sz="3600" dirty="0">
              <a:solidFill>
                <a:prstClr val="black">
                  <a:tint val="75000"/>
                </a:prstClr>
              </a:solidFill>
            </a:endParaRPr>
          </a:p>
          <a:p>
            <a:pPr algn="ctr">
              <a:spcBef>
                <a:spcPct val="20000"/>
              </a:spcBef>
              <a:buFont typeface="Arial" pitchFamily="34" charset="0"/>
              <a:buNone/>
              <a:defRPr/>
            </a:pPr>
            <a:endParaRPr lang="de-AT" sz="3200" dirty="0">
              <a:solidFill>
                <a:prstClr val="black">
                  <a:tint val="75000"/>
                </a:prstClr>
              </a:solidFill>
            </a:endParaRPr>
          </a:p>
        </p:txBody>
      </p:sp>
      <p:sp>
        <p:nvSpPr>
          <p:cNvPr id="12" name="Foliennummernplatzhalter 6">
            <a:extLst>
              <a:ext uri="{FF2B5EF4-FFF2-40B4-BE49-F238E27FC236}">
                <a16:creationId xmlns:a16="http://schemas.microsoft.com/office/drawing/2014/main" id="{3CFB4AA2-D377-4C12-9482-C79A76AE2F08}"/>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5</a:t>
            </a:fld>
            <a:endParaRPr lang="de-AT" sz="1200" dirty="0"/>
          </a:p>
        </p:txBody>
      </p:sp>
      <p:pic>
        <p:nvPicPr>
          <p:cNvPr id="8" name="Grafik 7">
            <a:extLst>
              <a:ext uri="{FF2B5EF4-FFF2-40B4-BE49-F238E27FC236}">
                <a16:creationId xmlns:a16="http://schemas.microsoft.com/office/drawing/2014/main" id="{E7AE6772-55B5-43AC-AD98-C692FAFC0B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9" name="Grafik 8">
            <a:extLst>
              <a:ext uri="{FF2B5EF4-FFF2-40B4-BE49-F238E27FC236}">
                <a16:creationId xmlns:a16="http://schemas.microsoft.com/office/drawing/2014/main" id="{1965153E-7F43-43F4-9C6F-44041024184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563" y="1484784"/>
            <a:ext cx="2215675" cy="2615889"/>
          </a:xfrm>
          <a:prstGeom prst="rect">
            <a:avLst/>
          </a:prstGeom>
        </p:spPr>
      </p:pic>
      <p:cxnSp>
        <p:nvCxnSpPr>
          <p:cNvPr id="13" name="Gerade Verbindung 7">
            <a:extLst>
              <a:ext uri="{FF2B5EF4-FFF2-40B4-BE49-F238E27FC236}">
                <a16:creationId xmlns:a16="http://schemas.microsoft.com/office/drawing/2014/main" id="{A071C0FC-1CFD-E533-AE33-5CCF8F1F46A3}"/>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638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fontScale="92500"/>
          </a:bodyPr>
          <a:lstStyle/>
          <a:p>
            <a:pPr marL="571500" indent="-571500">
              <a:spcBef>
                <a:spcPct val="20000"/>
              </a:spcBef>
              <a:defRPr/>
            </a:pPr>
            <a:r>
              <a:rPr lang="de-AT" sz="2800" b="1" i="1" dirty="0">
                <a:solidFill>
                  <a:prstClr val="black"/>
                </a:solidFill>
              </a:rPr>
              <a:t>Inflation und Energiekrise führen im „Sorgen-Ranking“</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„Wie sehr besorgt bist du wegen folgender Dinge?“</a:t>
            </a:r>
          </a:p>
          <a:p>
            <a:pPr algn="l"/>
            <a:r>
              <a:rPr lang="de-AT" sz="1200" dirty="0">
                <a:solidFill>
                  <a:schemeClr val="tx1"/>
                </a:solidFill>
              </a:rPr>
              <a:t>Sehr besorgt / ziemlich besorgt, in Prozent</a:t>
            </a:r>
          </a:p>
        </p:txBody>
      </p:sp>
      <p:graphicFrame>
        <p:nvGraphicFramePr>
          <p:cNvPr id="13" name="Diagramm 12"/>
          <p:cNvGraphicFramePr/>
          <p:nvPr>
            <p:extLst>
              <p:ext uri="{D42A27DB-BD31-4B8C-83A1-F6EECF244321}">
                <p14:modId xmlns:p14="http://schemas.microsoft.com/office/powerpoint/2010/main" val="3347902127"/>
              </p:ext>
            </p:extLst>
          </p:nvPr>
        </p:nvGraphicFramePr>
        <p:xfrm>
          <a:off x="1108325" y="4458969"/>
          <a:ext cx="2304256" cy="1368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6</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graphicFrame>
        <p:nvGraphicFramePr>
          <p:cNvPr id="4" name="Diagramm 3">
            <a:extLst>
              <a:ext uri="{FF2B5EF4-FFF2-40B4-BE49-F238E27FC236}">
                <a16:creationId xmlns:a16="http://schemas.microsoft.com/office/drawing/2014/main" id="{64BCF53E-4597-83FC-9D7F-D0FAF2C786C2}"/>
              </a:ext>
            </a:extLst>
          </p:cNvPr>
          <p:cNvGraphicFramePr/>
          <p:nvPr>
            <p:extLst>
              <p:ext uri="{D42A27DB-BD31-4B8C-83A1-F6EECF244321}">
                <p14:modId xmlns:p14="http://schemas.microsoft.com/office/powerpoint/2010/main" val="3159464789"/>
              </p:ext>
            </p:extLst>
          </p:nvPr>
        </p:nvGraphicFramePr>
        <p:xfrm>
          <a:off x="3935760" y="2280243"/>
          <a:ext cx="8128000"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1696643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Aktuelle Krisen sind selten ein Unterrichtsthema</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„Wie häufig wird derzeit in der Schule über folgende Themen gesprochen?“ </a:t>
            </a:r>
          </a:p>
          <a:p>
            <a:pPr algn="l"/>
            <a:r>
              <a:rPr lang="de-AT" sz="1200" dirty="0">
                <a:solidFill>
                  <a:schemeClr val="tx1"/>
                </a:solidFill>
              </a:rPr>
              <a:t>Sehr häufig / häufig, in Prozent</a:t>
            </a:r>
          </a:p>
        </p:txBody>
      </p:sp>
      <p:graphicFrame>
        <p:nvGraphicFramePr>
          <p:cNvPr id="13" name="Diagramm 12"/>
          <p:cNvGraphicFramePr/>
          <p:nvPr>
            <p:extLst>
              <p:ext uri="{D42A27DB-BD31-4B8C-83A1-F6EECF244321}">
                <p14:modId xmlns:p14="http://schemas.microsoft.com/office/powerpoint/2010/main" val="1941449276"/>
              </p:ext>
            </p:extLst>
          </p:nvPr>
        </p:nvGraphicFramePr>
        <p:xfrm>
          <a:off x="968761" y="4437112"/>
          <a:ext cx="2376264" cy="1440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7</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graphicFrame>
        <p:nvGraphicFramePr>
          <p:cNvPr id="2" name="Diagramm 1">
            <a:extLst>
              <a:ext uri="{FF2B5EF4-FFF2-40B4-BE49-F238E27FC236}">
                <a16:creationId xmlns:a16="http://schemas.microsoft.com/office/drawing/2014/main" id="{7F21A9DC-DC1E-35B6-C79B-3ED4C9D92982}"/>
              </a:ext>
            </a:extLst>
          </p:cNvPr>
          <p:cNvGraphicFramePr/>
          <p:nvPr>
            <p:extLst>
              <p:ext uri="{D42A27DB-BD31-4B8C-83A1-F6EECF244321}">
                <p14:modId xmlns:p14="http://schemas.microsoft.com/office/powerpoint/2010/main" val="2308537506"/>
              </p:ext>
            </p:extLst>
          </p:nvPr>
        </p:nvGraphicFramePr>
        <p:xfrm>
          <a:off x="3800648" y="2582434"/>
          <a:ext cx="8128000"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2508951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Zwei Drittel der Schüler*innen werden abgelenkt</a:t>
            </a:r>
          </a:p>
        </p:txBody>
      </p:sp>
      <p:sp>
        <p:nvSpPr>
          <p:cNvPr id="11" name="Untertitel 2"/>
          <p:cNvSpPr>
            <a:spLocks noGrp="1"/>
          </p:cNvSpPr>
          <p:nvPr>
            <p:ph type="subTitle" idx="1"/>
          </p:nvPr>
        </p:nvSpPr>
        <p:spPr>
          <a:xfrm>
            <a:off x="4223792" y="1601300"/>
            <a:ext cx="6840760" cy="981133"/>
          </a:xfrm>
        </p:spPr>
        <p:txBody>
          <a:bodyPr>
            <a:normAutofit/>
          </a:bodyPr>
          <a:lstStyle/>
          <a:p>
            <a:pPr algn="l"/>
            <a:r>
              <a:rPr lang="de-AT" sz="1800" dirty="0">
                <a:solidFill>
                  <a:schemeClr val="tx1"/>
                </a:solidFill>
              </a:rPr>
              <a:t>„Wie sehr lenken dich die Gedanken an aktuelle Krisen auf der Welt beim Lernen ab?“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1734597570"/>
              </p:ext>
            </p:extLst>
          </p:nvPr>
        </p:nvGraphicFramePr>
        <p:xfrm>
          <a:off x="1055440" y="4524964"/>
          <a:ext cx="2134350" cy="14740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8</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12776"/>
            <a:ext cx="2215675" cy="2615889"/>
          </a:xfrm>
          <a:prstGeom prst="rect">
            <a:avLst/>
          </a:prstGeom>
        </p:spPr>
      </p:pic>
      <p:graphicFrame>
        <p:nvGraphicFramePr>
          <p:cNvPr id="2" name="Diagramm 1">
            <a:extLst>
              <a:ext uri="{FF2B5EF4-FFF2-40B4-BE49-F238E27FC236}">
                <a16:creationId xmlns:a16="http://schemas.microsoft.com/office/drawing/2014/main" id="{00C4387C-EF35-9F11-89C0-A24E44D6C741}"/>
              </a:ext>
            </a:extLst>
          </p:cNvPr>
          <p:cNvGraphicFramePr/>
          <p:nvPr>
            <p:extLst>
              <p:ext uri="{D42A27DB-BD31-4B8C-83A1-F6EECF244321}">
                <p14:modId xmlns:p14="http://schemas.microsoft.com/office/powerpoint/2010/main" val="2739365487"/>
              </p:ext>
            </p:extLst>
          </p:nvPr>
        </p:nvGraphicFramePr>
        <p:xfrm>
          <a:off x="4151784" y="2582434"/>
          <a:ext cx="777686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1422242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tertitel 2"/>
          <p:cNvSpPr txBox="1">
            <a:spLocks/>
          </p:cNvSpPr>
          <p:nvPr/>
        </p:nvSpPr>
        <p:spPr>
          <a:xfrm>
            <a:off x="4007768" y="548680"/>
            <a:ext cx="7920880" cy="648072"/>
          </a:xfrm>
          <a:prstGeom prst="rect">
            <a:avLst/>
          </a:prstGeom>
        </p:spPr>
        <p:txBody>
          <a:bodyPr vert="horz" lIns="91440" tIns="45720" rIns="91440" bIns="45720" rtlCol="0">
            <a:normAutofit/>
          </a:bodyPr>
          <a:lstStyle/>
          <a:p>
            <a:pPr marL="571500" indent="-571500">
              <a:spcBef>
                <a:spcPct val="20000"/>
              </a:spcBef>
              <a:defRPr/>
            </a:pPr>
            <a:r>
              <a:rPr lang="de-AT" sz="2800" b="1" i="1" dirty="0">
                <a:solidFill>
                  <a:prstClr val="black"/>
                </a:solidFill>
              </a:rPr>
              <a:t>Fast jede/r Zweite hat an Lernfreude verloren</a:t>
            </a:r>
          </a:p>
        </p:txBody>
      </p:sp>
      <p:sp>
        <p:nvSpPr>
          <p:cNvPr id="11" name="Untertitel 2"/>
          <p:cNvSpPr>
            <a:spLocks noGrp="1"/>
          </p:cNvSpPr>
          <p:nvPr>
            <p:ph type="subTitle" idx="1"/>
          </p:nvPr>
        </p:nvSpPr>
        <p:spPr>
          <a:xfrm>
            <a:off x="4223792" y="1601300"/>
            <a:ext cx="6840760" cy="4203964"/>
          </a:xfrm>
        </p:spPr>
        <p:txBody>
          <a:bodyPr>
            <a:normAutofit/>
          </a:bodyPr>
          <a:lstStyle/>
          <a:p>
            <a:pPr algn="l"/>
            <a:r>
              <a:rPr lang="de-AT" sz="1800" dirty="0">
                <a:solidFill>
                  <a:schemeClr val="tx1"/>
                </a:solidFill>
              </a:rPr>
              <a:t>„Hat die Freude am Lernen bei dir im letzten Jahr insgesamt zugenommen oder abgenommen?“ </a:t>
            </a:r>
          </a:p>
          <a:p>
            <a:pPr algn="l"/>
            <a:r>
              <a:rPr lang="de-AT" sz="1200" dirty="0">
                <a:solidFill>
                  <a:schemeClr val="tx1"/>
                </a:solidFill>
              </a:rPr>
              <a:t>in Prozent</a:t>
            </a:r>
          </a:p>
        </p:txBody>
      </p:sp>
      <p:graphicFrame>
        <p:nvGraphicFramePr>
          <p:cNvPr id="13" name="Diagramm 12"/>
          <p:cNvGraphicFramePr/>
          <p:nvPr>
            <p:extLst>
              <p:ext uri="{D42A27DB-BD31-4B8C-83A1-F6EECF244321}">
                <p14:modId xmlns:p14="http://schemas.microsoft.com/office/powerpoint/2010/main" val="2465338404"/>
              </p:ext>
            </p:extLst>
          </p:nvPr>
        </p:nvGraphicFramePr>
        <p:xfrm>
          <a:off x="839416" y="4375917"/>
          <a:ext cx="2520280" cy="16561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2" name="Gerade Verbindung 7">
            <a:extLst>
              <a:ext uri="{FF2B5EF4-FFF2-40B4-BE49-F238E27FC236}">
                <a16:creationId xmlns:a16="http://schemas.microsoft.com/office/drawing/2014/main" id="{90219D20-109C-4E2D-81D7-563AA44C82B0}"/>
              </a:ext>
            </a:extLst>
          </p:cNvPr>
          <p:cNvCxnSpPr>
            <a:cxnSpLocks/>
          </p:cNvCxnSpPr>
          <p:nvPr/>
        </p:nvCxnSpPr>
        <p:spPr>
          <a:xfrm>
            <a:off x="3935760" y="1268760"/>
            <a:ext cx="7776864" cy="0"/>
          </a:xfrm>
          <a:prstGeom prst="line">
            <a:avLst/>
          </a:prstGeom>
          <a:ln w="28575">
            <a:solidFill>
              <a:srgbClr val="99CC01"/>
            </a:solidFill>
          </a:ln>
        </p:spPr>
        <p:style>
          <a:lnRef idx="1">
            <a:schemeClr val="accent1"/>
          </a:lnRef>
          <a:fillRef idx="0">
            <a:schemeClr val="accent1"/>
          </a:fillRef>
          <a:effectRef idx="0">
            <a:schemeClr val="accent1"/>
          </a:effectRef>
          <a:fontRef idx="minor">
            <a:schemeClr val="tx1"/>
          </a:fontRef>
        </p:style>
      </p:cxnSp>
      <p:sp>
        <p:nvSpPr>
          <p:cNvPr id="15" name="Foliennummernplatzhalter 6">
            <a:extLst>
              <a:ext uri="{FF2B5EF4-FFF2-40B4-BE49-F238E27FC236}">
                <a16:creationId xmlns:a16="http://schemas.microsoft.com/office/drawing/2014/main" id="{0E895261-69C3-4DE2-BAA8-C5E98D60B699}"/>
              </a:ext>
            </a:extLst>
          </p:cNvPr>
          <p:cNvSpPr txBox="1">
            <a:spLocks/>
          </p:cNvSpPr>
          <p:nvPr/>
        </p:nvSpPr>
        <p:spPr>
          <a:xfrm>
            <a:off x="9579024" y="6448252"/>
            <a:ext cx="2133600" cy="365125"/>
          </a:xfrm>
          <a:prstGeom prst="rect">
            <a:avLst/>
          </a:prstGeom>
        </p:spPr>
        <p:txBody>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D78B4037-3D67-43F0-B8D0-9F19A9762E8B}" type="slidenum">
              <a:rPr lang="de-AT" sz="1200"/>
              <a:pPr algn="r"/>
              <a:t>9</a:t>
            </a:fld>
            <a:endParaRPr lang="de-AT" sz="1200" dirty="0"/>
          </a:p>
        </p:txBody>
      </p:sp>
      <p:pic>
        <p:nvPicPr>
          <p:cNvPr id="14" name="Grafik 13">
            <a:extLst>
              <a:ext uri="{FF2B5EF4-FFF2-40B4-BE49-F238E27FC236}">
                <a16:creationId xmlns:a16="http://schemas.microsoft.com/office/drawing/2014/main" id="{239C9B44-F14D-4C5E-8D27-2EF1578F54C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9416" y="490505"/>
            <a:ext cx="1651970" cy="634239"/>
          </a:xfrm>
          <a:prstGeom prst="rect">
            <a:avLst/>
          </a:prstGeom>
        </p:spPr>
      </p:pic>
      <p:pic>
        <p:nvPicPr>
          <p:cNvPr id="16" name="Grafik 15">
            <a:extLst>
              <a:ext uri="{FF2B5EF4-FFF2-40B4-BE49-F238E27FC236}">
                <a16:creationId xmlns:a16="http://schemas.microsoft.com/office/drawing/2014/main" id="{5B90E592-155F-4779-B4BE-48B6B4BFE0E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563" y="1442386"/>
            <a:ext cx="2215675" cy="2615889"/>
          </a:xfrm>
          <a:prstGeom prst="rect">
            <a:avLst/>
          </a:prstGeom>
        </p:spPr>
      </p:pic>
      <p:graphicFrame>
        <p:nvGraphicFramePr>
          <p:cNvPr id="2" name="Diagramm 1">
            <a:extLst>
              <a:ext uri="{FF2B5EF4-FFF2-40B4-BE49-F238E27FC236}">
                <a16:creationId xmlns:a16="http://schemas.microsoft.com/office/drawing/2014/main" id="{F5FA2FD0-6E76-A4AA-DF4D-877A781A1CD7}"/>
              </a:ext>
            </a:extLst>
          </p:cNvPr>
          <p:cNvGraphicFramePr/>
          <p:nvPr>
            <p:extLst>
              <p:ext uri="{D42A27DB-BD31-4B8C-83A1-F6EECF244321}">
                <p14:modId xmlns:p14="http://schemas.microsoft.com/office/powerpoint/2010/main" val="2664358739"/>
              </p:ext>
            </p:extLst>
          </p:nvPr>
        </p:nvGraphicFramePr>
        <p:xfrm>
          <a:off x="4151784" y="2424259"/>
          <a:ext cx="7776864" cy="3885061"/>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782912795"/>
      </p:ext>
    </p:extLst>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801</Words>
  <Application>Microsoft Office PowerPoint</Application>
  <PresentationFormat>Breitbild</PresentationFormat>
  <Paragraphs>103</Paragraphs>
  <Slides>16</Slides>
  <Notes>3</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16</vt:i4>
      </vt:variant>
    </vt:vector>
  </HeadingPairs>
  <TitlesOfParts>
    <vt:vector size="20" baseType="lpstr">
      <vt:lpstr>Arial</vt:lpstr>
      <vt:lpstr>Calibri</vt:lpstr>
      <vt:lpstr>Wingdings</vt:lpstr>
      <vt:lpstr>Larissa-Design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S.Schindler</dc:creator>
  <cp:lastModifiedBy>Claudius Halik</cp:lastModifiedBy>
  <cp:revision>436</cp:revision>
  <cp:lastPrinted>2022-11-15T17:25:24Z</cp:lastPrinted>
  <dcterms:created xsi:type="dcterms:W3CDTF">2014-04-04T15:22:13Z</dcterms:created>
  <dcterms:modified xsi:type="dcterms:W3CDTF">2022-11-18T09:17:08Z</dcterms:modified>
</cp:coreProperties>
</file>