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handoutMasterIdLst>
    <p:handoutMasterId r:id="rId22"/>
  </p:handoutMasterIdLst>
  <p:sldIdLst>
    <p:sldId id="267" r:id="rId2"/>
    <p:sldId id="285" r:id="rId3"/>
    <p:sldId id="270" r:id="rId4"/>
    <p:sldId id="297" r:id="rId5"/>
    <p:sldId id="286" r:id="rId6"/>
    <p:sldId id="287" r:id="rId7"/>
    <p:sldId id="330" r:id="rId8"/>
    <p:sldId id="331" r:id="rId9"/>
    <p:sldId id="333" r:id="rId10"/>
    <p:sldId id="332" r:id="rId11"/>
    <p:sldId id="334" r:id="rId12"/>
    <p:sldId id="335" r:id="rId13"/>
    <p:sldId id="336" r:id="rId14"/>
    <p:sldId id="337" r:id="rId15"/>
    <p:sldId id="338" r:id="rId16"/>
    <p:sldId id="298" r:id="rId17"/>
    <p:sldId id="326" r:id="rId18"/>
    <p:sldId id="339" r:id="rId19"/>
    <p:sldId id="328" r:id="rId20"/>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60" userDrawn="1">
          <p15:clr>
            <a:srgbClr val="A4A3A4"/>
          </p15:clr>
        </p15:guide>
        <p15:guide id="3" orient="horz" pos="3127" userDrawn="1">
          <p15:clr>
            <a:srgbClr val="A4A3A4"/>
          </p15:clr>
        </p15:guide>
        <p15:guide id="4"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1"/>
    <a:srgbClr val="7CD1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Designformatvorlage 1 - Akz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Designformatvorlage 2 - Akz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799B23B-EC83-4686-B30A-512413B5E67A}" styleName="Helle Formatvorlage 3 - Akz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D03447BB-5D67-496B-8E87-E561075AD55C}" styleName="Dunkle Formatvorlage 1 - Akz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982" autoAdjust="0"/>
    <p:restoredTop sz="76165" autoAdjust="0"/>
  </p:normalViewPr>
  <p:slideViewPr>
    <p:cSldViewPr>
      <p:cViewPr varScale="1">
        <p:scale>
          <a:sx n="97" d="100"/>
          <a:sy n="97" d="100"/>
        </p:scale>
        <p:origin x="96" y="372"/>
      </p:cViewPr>
      <p:guideLst>
        <p:guide orient="horz" pos="2160"/>
        <p:guide pos="3840"/>
      </p:guideLst>
    </p:cSldViewPr>
  </p:slideViewPr>
  <p:notesTextViewPr>
    <p:cViewPr>
      <p:scale>
        <a:sx n="100" d="100"/>
        <a:sy n="100" d="100"/>
      </p:scale>
      <p:origin x="0" y="0"/>
    </p:cViewPr>
  </p:notesTextViewPr>
  <p:notesViewPr>
    <p:cSldViewPr>
      <p:cViewPr varScale="1">
        <p:scale>
          <a:sx n="75" d="100"/>
          <a:sy n="75" d="100"/>
        </p:scale>
        <p:origin x="-3354" y="-108"/>
      </p:cViewPr>
      <p:guideLst>
        <p:guide orient="horz" pos="3132"/>
        <p:guide pos="2160"/>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pc1\DATEN\DATEN\LernQuadrat\2021\Sch&#252;lerumfrage%20Mathe\Pressekonferenz\Diagramme%20in%20Microsoft%20PowerPoint.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pc1\DATEN\DATEN\LernQuadrat\2021\Sch&#252;lerumfrage%20Mathe\Pressekonferenz\Diagramme%20in%20Microsoft%20PowerPoint.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pc1\DATEN\DATEN\LernQuadrat\2021\Sch&#252;lerumfrage%20Mathe\Pressekonferenz\Diagramme%20in%20Microsoft%20PowerPoint.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pc1\DATEN\DATEN\LernQuadrat\2021\Sch&#252;lerumfrage%20Mathe\Pressekonferenz\Diagramme%20in%20Microsoft%20PowerPoint.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pc1\DATEN\DATEN\LernQuadrat\2021\Sch&#252;lerumfrage%20Mathe\Pressekonferenz\Diagramme%20in%20Microsoft%20PowerPoint.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pc1\DATEN\DATEN\LernQuadrat\2021\Sch&#252;lerumfrage%20Mathe\Pressekonferenz\Diagramme%20in%20Microsoft%20PowerPoint.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pc1\DATEN\DATEN\LernQuadrat\2021\Sch&#252;lerumfrage%20Mathe\Pressekonferenz\Diagramme%20in%20Microsoft%20PowerPoint.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pc1\DATEN\DATEN\LernQuadrat\2021\Sch&#252;lerumfrage%20Mathe\Pressekonferenz\Diagramme%20in%20Microsoft%20PowerPoint.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Tabelle1!$B$1</c:f>
              <c:strCache>
                <c:ptCount val="1"/>
                <c:pt idx="0">
                  <c:v>Spalte1</c:v>
                </c:pt>
              </c:strCache>
            </c:strRef>
          </c:tx>
          <c:spPr>
            <a:solidFill>
              <a:srgbClr val="99CC0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Tabelle1!$A$2:$A$6</c:f>
              <c:strCache>
                <c:ptCount val="5"/>
                <c:pt idx="0">
                  <c:v>Nicht genügend</c:v>
                </c:pt>
                <c:pt idx="1">
                  <c:v>Genügend</c:v>
                </c:pt>
                <c:pt idx="2">
                  <c:v>Befriedigend</c:v>
                </c:pt>
                <c:pt idx="3">
                  <c:v>Gut</c:v>
                </c:pt>
                <c:pt idx="4">
                  <c:v>Sehr gut</c:v>
                </c:pt>
              </c:strCache>
            </c:strRef>
          </c:cat>
          <c:val>
            <c:numRef>
              <c:f>Tabelle1!$B$2:$B$6</c:f>
              <c:numCache>
                <c:formatCode>0.0%</c:formatCode>
                <c:ptCount val="5"/>
                <c:pt idx="0">
                  <c:v>0.17499999999999999</c:v>
                </c:pt>
                <c:pt idx="1">
                  <c:v>0.22500000000000001</c:v>
                </c:pt>
                <c:pt idx="2">
                  <c:v>0.312</c:v>
                </c:pt>
                <c:pt idx="3">
                  <c:v>0.21299999999999999</c:v>
                </c:pt>
                <c:pt idx="4">
                  <c:v>7.5999999999999998E-2</c:v>
                </c:pt>
              </c:numCache>
            </c:numRef>
          </c:val>
          <c:extLst>
            <c:ext xmlns:c16="http://schemas.microsoft.com/office/drawing/2014/chart" uri="{C3380CC4-5D6E-409C-BE32-E72D297353CC}">
              <c16:uniqueId val="{00000000-D427-41BB-8259-3B6D1B1931DF}"/>
            </c:ext>
          </c:extLst>
        </c:ser>
        <c:dLbls>
          <c:showLegendKey val="0"/>
          <c:showVal val="0"/>
          <c:showCatName val="0"/>
          <c:showSerName val="0"/>
          <c:showPercent val="0"/>
          <c:showBubbleSize val="0"/>
        </c:dLbls>
        <c:gapWidth val="182"/>
        <c:axId val="482218536"/>
        <c:axId val="482223128"/>
      </c:barChart>
      <c:catAx>
        <c:axId val="4822185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482223128"/>
        <c:crosses val="autoZero"/>
        <c:auto val="1"/>
        <c:lblAlgn val="ctr"/>
        <c:lblOffset val="100"/>
        <c:noMultiLvlLbl val="0"/>
      </c:catAx>
      <c:valAx>
        <c:axId val="482223128"/>
        <c:scaling>
          <c:orientation val="minMax"/>
        </c:scaling>
        <c:delete val="1"/>
        <c:axPos val="b"/>
        <c:numFmt formatCode="0.0%" sourceLinked="1"/>
        <c:majorTickMark val="none"/>
        <c:minorTickMark val="none"/>
        <c:tickLblPos val="nextTo"/>
        <c:crossAx val="4822185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99CC0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Tabelle2!$A$1:$A$5</c:f>
              <c:strCache>
                <c:ptCount val="5"/>
                <c:pt idx="0">
                  <c:v>Sehr gut</c:v>
                </c:pt>
                <c:pt idx="1">
                  <c:v>Gut</c:v>
                </c:pt>
                <c:pt idx="2">
                  <c:v>Befriedigend</c:v>
                </c:pt>
                <c:pt idx="3">
                  <c:v>Genügend</c:v>
                </c:pt>
                <c:pt idx="4">
                  <c:v>Nicht genügend</c:v>
                </c:pt>
              </c:strCache>
            </c:strRef>
          </c:cat>
          <c:val>
            <c:numRef>
              <c:f>Tabelle2!$B$1:$B$5</c:f>
              <c:numCache>
                <c:formatCode>0.0%</c:formatCode>
                <c:ptCount val="5"/>
                <c:pt idx="0">
                  <c:v>0.14799999999999999</c:v>
                </c:pt>
                <c:pt idx="1">
                  <c:v>0.247</c:v>
                </c:pt>
                <c:pt idx="2">
                  <c:v>0.23599999999999999</c:v>
                </c:pt>
                <c:pt idx="3">
                  <c:v>0.23799999999999999</c:v>
                </c:pt>
                <c:pt idx="4">
                  <c:v>0.13100000000000001</c:v>
                </c:pt>
              </c:numCache>
            </c:numRef>
          </c:val>
          <c:extLst>
            <c:ext xmlns:c16="http://schemas.microsoft.com/office/drawing/2014/chart" uri="{C3380CC4-5D6E-409C-BE32-E72D297353CC}">
              <c16:uniqueId val="{00000000-14D8-444A-9464-7FB8DF8513B3}"/>
            </c:ext>
          </c:extLst>
        </c:ser>
        <c:dLbls>
          <c:showLegendKey val="0"/>
          <c:showVal val="0"/>
          <c:showCatName val="0"/>
          <c:showSerName val="0"/>
          <c:showPercent val="0"/>
          <c:showBubbleSize val="0"/>
        </c:dLbls>
        <c:gapWidth val="182"/>
        <c:axId val="594200952"/>
        <c:axId val="594203248"/>
      </c:barChart>
      <c:catAx>
        <c:axId val="5942009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594203248"/>
        <c:crosses val="autoZero"/>
        <c:auto val="1"/>
        <c:lblAlgn val="ctr"/>
        <c:lblOffset val="100"/>
        <c:noMultiLvlLbl val="0"/>
      </c:catAx>
      <c:valAx>
        <c:axId val="594203248"/>
        <c:scaling>
          <c:orientation val="minMax"/>
        </c:scaling>
        <c:delete val="1"/>
        <c:axPos val="t"/>
        <c:numFmt formatCode="0.0%" sourceLinked="1"/>
        <c:majorTickMark val="none"/>
        <c:minorTickMark val="none"/>
        <c:tickLblPos val="nextTo"/>
        <c:crossAx val="594200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99CC0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Tabelle3!$A$1:$A$5</c:f>
              <c:strCache>
                <c:ptCount val="5"/>
                <c:pt idx="0">
                  <c:v>Immer</c:v>
                </c:pt>
                <c:pt idx="1">
                  <c:v>Meistens</c:v>
                </c:pt>
                <c:pt idx="2">
                  <c:v>Manchmal</c:v>
                </c:pt>
                <c:pt idx="3">
                  <c:v>Selten</c:v>
                </c:pt>
                <c:pt idx="4">
                  <c:v>Nie</c:v>
                </c:pt>
              </c:strCache>
            </c:strRef>
          </c:cat>
          <c:val>
            <c:numRef>
              <c:f>Tabelle3!$B$1:$B$5</c:f>
              <c:numCache>
                <c:formatCode>0.0%</c:formatCode>
                <c:ptCount val="5"/>
                <c:pt idx="0">
                  <c:v>5.8000000000000003E-2</c:v>
                </c:pt>
                <c:pt idx="1">
                  <c:v>0.29099999999999998</c:v>
                </c:pt>
                <c:pt idx="2">
                  <c:v>0.32800000000000001</c:v>
                </c:pt>
                <c:pt idx="3">
                  <c:v>0.27200000000000002</c:v>
                </c:pt>
                <c:pt idx="4">
                  <c:v>0.05</c:v>
                </c:pt>
              </c:numCache>
            </c:numRef>
          </c:val>
          <c:extLst>
            <c:ext xmlns:c16="http://schemas.microsoft.com/office/drawing/2014/chart" uri="{C3380CC4-5D6E-409C-BE32-E72D297353CC}">
              <c16:uniqueId val="{00000000-F121-4ABD-8055-227FD933AAE9}"/>
            </c:ext>
          </c:extLst>
        </c:ser>
        <c:dLbls>
          <c:showLegendKey val="0"/>
          <c:showVal val="0"/>
          <c:showCatName val="0"/>
          <c:showSerName val="0"/>
          <c:showPercent val="0"/>
          <c:showBubbleSize val="0"/>
        </c:dLbls>
        <c:gapWidth val="182"/>
        <c:axId val="594200952"/>
        <c:axId val="594203248"/>
      </c:barChart>
      <c:catAx>
        <c:axId val="5942009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594203248"/>
        <c:crosses val="autoZero"/>
        <c:auto val="1"/>
        <c:lblAlgn val="ctr"/>
        <c:lblOffset val="100"/>
        <c:noMultiLvlLbl val="0"/>
      </c:catAx>
      <c:valAx>
        <c:axId val="594203248"/>
        <c:scaling>
          <c:orientation val="minMax"/>
        </c:scaling>
        <c:delete val="1"/>
        <c:axPos val="t"/>
        <c:numFmt formatCode="0.0%" sourceLinked="1"/>
        <c:majorTickMark val="none"/>
        <c:minorTickMark val="none"/>
        <c:tickLblPos val="nextTo"/>
        <c:crossAx val="594200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solidFill>
            <a:schemeClr val="tx1"/>
          </a:solidFill>
        </a:defRPr>
      </a:pPr>
      <a:endParaRPr lang="de-D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748923870627201"/>
          <c:y val="4.6640872294487198E-2"/>
          <c:w val="0.62222529914334712"/>
          <c:h val="0.90671825541102558"/>
        </c:manualLayout>
      </c:layout>
      <c:barChart>
        <c:barDir val="bar"/>
        <c:grouping val="clustered"/>
        <c:varyColors val="0"/>
        <c:ser>
          <c:idx val="0"/>
          <c:order val="0"/>
          <c:spPr>
            <a:solidFill>
              <a:srgbClr val="99CC0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Tabelle5!$A$1:$A$5</c:f>
              <c:strCache>
                <c:ptCount val="5"/>
                <c:pt idx="0">
                  <c:v>sehr einfach</c:v>
                </c:pt>
                <c:pt idx="1">
                  <c:v>relativ einfach</c:v>
                </c:pt>
                <c:pt idx="2">
                  <c:v>durchschnittlich schwierig</c:v>
                </c:pt>
                <c:pt idx="3">
                  <c:v>ziemlich schwierig</c:v>
                </c:pt>
                <c:pt idx="4">
                  <c:v>sehr schwierig</c:v>
                </c:pt>
              </c:strCache>
            </c:strRef>
          </c:cat>
          <c:val>
            <c:numRef>
              <c:f>Tabelle5!$B$1:$B$5</c:f>
              <c:numCache>
                <c:formatCode>0.0%</c:formatCode>
                <c:ptCount val="5"/>
                <c:pt idx="0">
                  <c:v>6.6000000000000003E-2</c:v>
                </c:pt>
                <c:pt idx="1">
                  <c:v>0.2</c:v>
                </c:pt>
                <c:pt idx="2">
                  <c:v>0.47099999999999997</c:v>
                </c:pt>
                <c:pt idx="3">
                  <c:v>0.217</c:v>
                </c:pt>
                <c:pt idx="4">
                  <c:v>4.5999999999999999E-2</c:v>
                </c:pt>
              </c:numCache>
            </c:numRef>
          </c:val>
          <c:extLst>
            <c:ext xmlns:c16="http://schemas.microsoft.com/office/drawing/2014/chart" uri="{C3380CC4-5D6E-409C-BE32-E72D297353CC}">
              <c16:uniqueId val="{00000000-9075-4BDD-84E4-4491180353A0}"/>
            </c:ext>
          </c:extLst>
        </c:ser>
        <c:dLbls>
          <c:showLegendKey val="0"/>
          <c:showVal val="0"/>
          <c:showCatName val="0"/>
          <c:showSerName val="0"/>
          <c:showPercent val="0"/>
          <c:showBubbleSize val="0"/>
        </c:dLbls>
        <c:gapWidth val="182"/>
        <c:axId val="594200952"/>
        <c:axId val="594203248"/>
      </c:barChart>
      <c:catAx>
        <c:axId val="5942009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594203248"/>
        <c:crosses val="autoZero"/>
        <c:auto val="1"/>
        <c:lblAlgn val="ctr"/>
        <c:lblOffset val="100"/>
        <c:noMultiLvlLbl val="0"/>
      </c:catAx>
      <c:valAx>
        <c:axId val="594203248"/>
        <c:scaling>
          <c:orientation val="minMax"/>
        </c:scaling>
        <c:delete val="1"/>
        <c:axPos val="t"/>
        <c:numFmt formatCode="0.0%" sourceLinked="1"/>
        <c:majorTickMark val="none"/>
        <c:minorTickMark val="none"/>
        <c:tickLblPos val="nextTo"/>
        <c:crossAx val="594200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defRPr>
      </a:pPr>
      <a:endParaRPr lang="de-D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99CC0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Tabelle4!$A$1:$A$6</c:f>
              <c:strCache>
                <c:ptCount val="6"/>
                <c:pt idx="0">
                  <c:v>Freunde / Schulkollegen</c:v>
                </c:pt>
                <c:pt idx="1">
                  <c:v>Nachhilfelehrkraft</c:v>
                </c:pt>
                <c:pt idx="2">
                  <c:v>Internet</c:v>
                </c:pt>
                <c:pt idx="3">
                  <c:v>Lehrkraft in der Schule</c:v>
                </c:pt>
                <c:pt idx="4">
                  <c:v>Eltern</c:v>
                </c:pt>
                <c:pt idx="5">
                  <c:v>Geschwister</c:v>
                </c:pt>
              </c:strCache>
            </c:strRef>
          </c:cat>
          <c:val>
            <c:numRef>
              <c:f>Tabelle4!$B$1:$B$6</c:f>
              <c:numCache>
                <c:formatCode>0.0%</c:formatCode>
                <c:ptCount val="6"/>
                <c:pt idx="0">
                  <c:v>0.58599999999999997</c:v>
                </c:pt>
                <c:pt idx="1">
                  <c:v>0.496</c:v>
                </c:pt>
                <c:pt idx="2">
                  <c:v>0.39400000000000002</c:v>
                </c:pt>
                <c:pt idx="3">
                  <c:v>0.22800000000000001</c:v>
                </c:pt>
                <c:pt idx="4">
                  <c:v>0.186</c:v>
                </c:pt>
                <c:pt idx="5">
                  <c:v>0.14000000000000001</c:v>
                </c:pt>
              </c:numCache>
            </c:numRef>
          </c:val>
          <c:extLst>
            <c:ext xmlns:c16="http://schemas.microsoft.com/office/drawing/2014/chart" uri="{C3380CC4-5D6E-409C-BE32-E72D297353CC}">
              <c16:uniqueId val="{00000000-1530-4E5C-8774-3C008E487463}"/>
            </c:ext>
          </c:extLst>
        </c:ser>
        <c:dLbls>
          <c:showLegendKey val="0"/>
          <c:showVal val="0"/>
          <c:showCatName val="0"/>
          <c:showSerName val="0"/>
          <c:showPercent val="0"/>
          <c:showBubbleSize val="0"/>
        </c:dLbls>
        <c:gapWidth val="182"/>
        <c:axId val="594200952"/>
        <c:axId val="594203248"/>
      </c:barChart>
      <c:catAx>
        <c:axId val="5942009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594203248"/>
        <c:crosses val="autoZero"/>
        <c:auto val="1"/>
        <c:lblAlgn val="ctr"/>
        <c:lblOffset val="100"/>
        <c:noMultiLvlLbl val="0"/>
      </c:catAx>
      <c:valAx>
        <c:axId val="594203248"/>
        <c:scaling>
          <c:orientation val="minMax"/>
        </c:scaling>
        <c:delete val="1"/>
        <c:axPos val="t"/>
        <c:numFmt formatCode="0.0%" sourceLinked="1"/>
        <c:majorTickMark val="none"/>
        <c:minorTickMark val="none"/>
        <c:tickLblPos val="nextTo"/>
        <c:crossAx val="594200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defRPr>
      </a:pPr>
      <a:endParaRPr lang="de-D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99CC0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Tabelle6!$A$1:$A$5</c:f>
              <c:strCache>
                <c:ptCount val="5"/>
                <c:pt idx="0">
                  <c:v>Sehr   </c:v>
                </c:pt>
                <c:pt idx="1">
                  <c:v>Ziemlich  </c:v>
                </c:pt>
                <c:pt idx="2">
                  <c:v>Geht so</c:v>
                </c:pt>
                <c:pt idx="3">
                  <c:v>Ein bisschen</c:v>
                </c:pt>
                <c:pt idx="4">
                  <c:v>Gar nicht</c:v>
                </c:pt>
              </c:strCache>
            </c:strRef>
          </c:cat>
          <c:val>
            <c:numRef>
              <c:f>Tabelle6!$B$1:$B$5</c:f>
              <c:numCache>
                <c:formatCode>0.0%</c:formatCode>
                <c:ptCount val="5"/>
                <c:pt idx="0">
                  <c:v>0.318</c:v>
                </c:pt>
                <c:pt idx="1">
                  <c:v>0.23300000000000001</c:v>
                </c:pt>
                <c:pt idx="2">
                  <c:v>0.23899999999999999</c:v>
                </c:pt>
                <c:pt idx="3">
                  <c:v>0.14799999999999999</c:v>
                </c:pt>
                <c:pt idx="4">
                  <c:v>6.0999999999999999E-2</c:v>
                </c:pt>
              </c:numCache>
            </c:numRef>
          </c:val>
          <c:extLst>
            <c:ext xmlns:c16="http://schemas.microsoft.com/office/drawing/2014/chart" uri="{C3380CC4-5D6E-409C-BE32-E72D297353CC}">
              <c16:uniqueId val="{00000000-1446-4FE8-9290-6B52B7CE49AF}"/>
            </c:ext>
          </c:extLst>
        </c:ser>
        <c:dLbls>
          <c:showLegendKey val="0"/>
          <c:showVal val="0"/>
          <c:showCatName val="0"/>
          <c:showSerName val="0"/>
          <c:showPercent val="0"/>
          <c:showBubbleSize val="0"/>
        </c:dLbls>
        <c:gapWidth val="182"/>
        <c:axId val="594200952"/>
        <c:axId val="594203248"/>
      </c:barChart>
      <c:catAx>
        <c:axId val="5942009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de-DE"/>
          </a:p>
        </c:txPr>
        <c:crossAx val="594203248"/>
        <c:crosses val="autoZero"/>
        <c:auto val="1"/>
        <c:lblAlgn val="ctr"/>
        <c:lblOffset val="100"/>
        <c:noMultiLvlLbl val="0"/>
      </c:catAx>
      <c:valAx>
        <c:axId val="594203248"/>
        <c:scaling>
          <c:orientation val="minMax"/>
        </c:scaling>
        <c:delete val="1"/>
        <c:axPos val="t"/>
        <c:numFmt formatCode="0.0%" sourceLinked="1"/>
        <c:majorTickMark val="none"/>
        <c:minorTickMark val="none"/>
        <c:tickLblPos val="nextTo"/>
        <c:crossAx val="594200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de-D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99CC0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Tabelle7!$A$1:$A$6</c:f>
              <c:strCache>
                <c:ptCount val="6"/>
                <c:pt idx="0">
                  <c:v>Textaufgaben</c:v>
                </c:pt>
                <c:pt idx="1">
                  <c:v>Integrieren/Differenzieren</c:v>
                </c:pt>
                <c:pt idx="2">
                  <c:v>Wahrscheinlichkeitsrechnung / Statistik</c:v>
                </c:pt>
                <c:pt idx="3">
                  <c:v>Funktionen</c:v>
                </c:pt>
                <c:pt idx="4">
                  <c:v>Geometrie</c:v>
                </c:pt>
                <c:pt idx="5">
                  <c:v>Gleichungen</c:v>
                </c:pt>
              </c:strCache>
            </c:strRef>
          </c:cat>
          <c:val>
            <c:numRef>
              <c:f>Tabelle7!$B$1:$B$6</c:f>
              <c:numCache>
                <c:formatCode>0.0%</c:formatCode>
                <c:ptCount val="6"/>
                <c:pt idx="0">
                  <c:v>0.41299999999999998</c:v>
                </c:pt>
                <c:pt idx="1">
                  <c:v>0.26100000000000001</c:v>
                </c:pt>
                <c:pt idx="2">
                  <c:v>0.24099999999999999</c:v>
                </c:pt>
                <c:pt idx="3">
                  <c:v>0.22800000000000001</c:v>
                </c:pt>
                <c:pt idx="4">
                  <c:v>0.188</c:v>
                </c:pt>
                <c:pt idx="5">
                  <c:v>8.5000000000000006E-2</c:v>
                </c:pt>
              </c:numCache>
            </c:numRef>
          </c:val>
          <c:extLst>
            <c:ext xmlns:c16="http://schemas.microsoft.com/office/drawing/2014/chart" uri="{C3380CC4-5D6E-409C-BE32-E72D297353CC}">
              <c16:uniqueId val="{00000000-CE2A-4806-94AD-0359D6536D01}"/>
            </c:ext>
          </c:extLst>
        </c:ser>
        <c:dLbls>
          <c:showLegendKey val="0"/>
          <c:showVal val="0"/>
          <c:showCatName val="0"/>
          <c:showSerName val="0"/>
          <c:showPercent val="0"/>
          <c:showBubbleSize val="0"/>
        </c:dLbls>
        <c:gapWidth val="182"/>
        <c:axId val="594200952"/>
        <c:axId val="594203248"/>
      </c:barChart>
      <c:catAx>
        <c:axId val="5942009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de-DE"/>
          </a:p>
        </c:txPr>
        <c:crossAx val="594203248"/>
        <c:crosses val="autoZero"/>
        <c:auto val="1"/>
        <c:lblAlgn val="ctr"/>
        <c:lblOffset val="100"/>
        <c:noMultiLvlLbl val="0"/>
      </c:catAx>
      <c:valAx>
        <c:axId val="594203248"/>
        <c:scaling>
          <c:orientation val="minMax"/>
        </c:scaling>
        <c:delete val="1"/>
        <c:axPos val="t"/>
        <c:numFmt formatCode="0.0%" sourceLinked="1"/>
        <c:majorTickMark val="none"/>
        <c:minorTickMark val="none"/>
        <c:tickLblPos val="nextTo"/>
        <c:crossAx val="594200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de-D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99CC0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Tabelle8!$A$1:$A$3</c:f>
              <c:strCache>
                <c:ptCount val="3"/>
                <c:pt idx="0">
                  <c:v>Noten haben sich verschlechtert</c:v>
                </c:pt>
                <c:pt idx="1">
                  <c:v>Noten haben sich verbessert</c:v>
                </c:pt>
                <c:pt idx="2">
                  <c:v>Noten blieben unverändert</c:v>
                </c:pt>
              </c:strCache>
            </c:strRef>
          </c:cat>
          <c:val>
            <c:numRef>
              <c:f>Tabelle8!$B$1:$B$3</c:f>
              <c:numCache>
                <c:formatCode>0.0%</c:formatCode>
                <c:ptCount val="3"/>
                <c:pt idx="0">
                  <c:v>0.372</c:v>
                </c:pt>
                <c:pt idx="1">
                  <c:v>0.189</c:v>
                </c:pt>
                <c:pt idx="2">
                  <c:v>0.439</c:v>
                </c:pt>
              </c:numCache>
            </c:numRef>
          </c:val>
          <c:extLst>
            <c:ext xmlns:c16="http://schemas.microsoft.com/office/drawing/2014/chart" uri="{C3380CC4-5D6E-409C-BE32-E72D297353CC}">
              <c16:uniqueId val="{00000000-F012-4B02-B4E9-161BFD1997A1}"/>
            </c:ext>
          </c:extLst>
        </c:ser>
        <c:dLbls>
          <c:showLegendKey val="0"/>
          <c:showVal val="0"/>
          <c:showCatName val="0"/>
          <c:showSerName val="0"/>
          <c:showPercent val="0"/>
          <c:showBubbleSize val="0"/>
        </c:dLbls>
        <c:gapWidth val="182"/>
        <c:axId val="594200952"/>
        <c:axId val="594203248"/>
      </c:barChart>
      <c:catAx>
        <c:axId val="5942009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de-DE"/>
          </a:p>
        </c:txPr>
        <c:crossAx val="594203248"/>
        <c:crosses val="autoZero"/>
        <c:auto val="1"/>
        <c:lblAlgn val="ctr"/>
        <c:lblOffset val="100"/>
        <c:noMultiLvlLbl val="0"/>
      </c:catAx>
      <c:valAx>
        <c:axId val="594203248"/>
        <c:scaling>
          <c:orientation val="minMax"/>
        </c:scaling>
        <c:delete val="1"/>
        <c:axPos val="t"/>
        <c:numFmt formatCode="0.0%" sourceLinked="1"/>
        <c:majorTickMark val="none"/>
        <c:minorTickMark val="none"/>
        <c:tickLblPos val="nextTo"/>
        <c:crossAx val="594200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de-D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527679142600196"/>
          <c:y val="4.3200778789128869E-2"/>
          <c:w val="0.51547516402283178"/>
          <c:h val="0.91359844242174226"/>
        </c:manualLayout>
      </c:layout>
      <c:barChart>
        <c:barDir val="bar"/>
        <c:grouping val="clustered"/>
        <c:varyColors val="0"/>
        <c:ser>
          <c:idx val="0"/>
          <c:order val="0"/>
          <c:spPr>
            <a:solidFill>
              <a:srgbClr val="99CC0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Tabelle9!$A$1:$A$5</c:f>
              <c:strCache>
                <c:ptCount val="5"/>
                <c:pt idx="0">
                  <c:v>Bessere, geduldige Erklärungen</c:v>
                </c:pt>
                <c:pt idx="1">
                  <c:v>Mehr Zeit, um das Gelernte zu verstehen / wiederholen</c:v>
                </c:pt>
                <c:pt idx="2">
                  <c:v>Mehr Übung</c:v>
                </c:pt>
                <c:pt idx="3">
                  <c:v>Mehr Möglichkeiten, Fragen zu stellen</c:v>
                </c:pt>
                <c:pt idx="4">
                  <c:v>Mehr Bezug zum Alltagsleben</c:v>
                </c:pt>
              </c:strCache>
            </c:strRef>
          </c:cat>
          <c:val>
            <c:numRef>
              <c:f>Tabelle9!$B$1:$B$5</c:f>
              <c:numCache>
                <c:formatCode>0.0%</c:formatCode>
                <c:ptCount val="5"/>
                <c:pt idx="0">
                  <c:v>0.74</c:v>
                </c:pt>
                <c:pt idx="1">
                  <c:v>0.68</c:v>
                </c:pt>
                <c:pt idx="2">
                  <c:v>0.50700000000000001</c:v>
                </c:pt>
                <c:pt idx="3">
                  <c:v>0.441</c:v>
                </c:pt>
                <c:pt idx="4">
                  <c:v>0.37</c:v>
                </c:pt>
              </c:numCache>
            </c:numRef>
          </c:val>
          <c:extLst>
            <c:ext xmlns:c16="http://schemas.microsoft.com/office/drawing/2014/chart" uri="{C3380CC4-5D6E-409C-BE32-E72D297353CC}">
              <c16:uniqueId val="{00000000-EAB8-4DB1-A4F3-7EC611EA2DF1}"/>
            </c:ext>
          </c:extLst>
        </c:ser>
        <c:dLbls>
          <c:showLegendKey val="0"/>
          <c:showVal val="0"/>
          <c:showCatName val="0"/>
          <c:showSerName val="0"/>
          <c:showPercent val="0"/>
          <c:showBubbleSize val="0"/>
        </c:dLbls>
        <c:gapWidth val="182"/>
        <c:axId val="594200952"/>
        <c:axId val="594203248"/>
      </c:barChart>
      <c:catAx>
        <c:axId val="5942009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de-DE"/>
          </a:p>
        </c:txPr>
        <c:crossAx val="594203248"/>
        <c:crosses val="autoZero"/>
        <c:auto val="1"/>
        <c:lblAlgn val="ctr"/>
        <c:lblOffset val="100"/>
        <c:noMultiLvlLbl val="0"/>
      </c:catAx>
      <c:valAx>
        <c:axId val="594203248"/>
        <c:scaling>
          <c:orientation val="minMax"/>
        </c:scaling>
        <c:delete val="1"/>
        <c:axPos val="t"/>
        <c:numFmt formatCode="0.0%" sourceLinked="1"/>
        <c:majorTickMark val="none"/>
        <c:minorTickMark val="none"/>
        <c:tickLblPos val="nextTo"/>
        <c:crossAx val="5942009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Je älter die Schülerinnen und Schüler sind, umso schlechter fällt ihre Bewertung des Mathe-Unterrichts aus.</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47 Prozent der Befragten haben im vergangenen Schuljahr Mathe-Nachhilfe bekommen.</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Wer Mathe gut findet, beurteilt auch die Mathe-Lehrkraft deutlich positiver.</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Wer in Mathe nichts versteht, hat auch keine Freude an diesem Schulfach.</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Beinahe jede(r) Zweite braucht für eine Mathe-Hausübung im Schnitt mehr als 40 Minuten.</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Nicht einmal jeder(r) Vierte fragt seine Mathe-Lehrkraft in der Schule, wenn er etwas nicht versteht.</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71,5 Prozent lernen in Mathe vor allem für die Schularbeit, nur 28,5 Prozent lernen regelmäßig mit.</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custT="1"/>
      <dgm:spPr/>
      <dgm:t>
        <a:bodyPr/>
        <a:lstStyle/>
        <a:p>
          <a:pPr rtl="0"/>
          <a:r>
            <a:rPr lang="de-AT" sz="1800" b="0" i="0" baseline="0" dirty="0"/>
            <a:t>Jedem Dritten verdirbt Mathe den gesamten Schultag.</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custT="1"/>
      <dgm:spPr/>
      <dgm:t>
        <a:bodyPr/>
        <a:lstStyle/>
        <a:p>
          <a:pPr rtl="0"/>
          <a:r>
            <a:rPr lang="de-AT" sz="1400" b="0" i="0" baseline="0" dirty="0"/>
            <a:t>8 von 10 Jugendlichen benützen bei schwierigen Mathe-Themen zumindest ab und zu Lern-Apps oder Hilfe aus dem Internet.</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Gute Mathe-Schüler*innen beurteilen auch das Distance Learning in der Pandemie positiver.</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17998"/>
          <a:ext cx="2304256" cy="133215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de-AT" sz="1500" b="0" i="0" kern="1200" baseline="0" dirty="0"/>
            <a:t>Je älter die Schülerinnen und Schüler sind, umso schlechter fällt ihre Bewertung des Mathe-Unterrichts aus.</a:t>
          </a:r>
        </a:p>
      </dsp:txBody>
      <dsp:txXfrm>
        <a:off x="65030" y="83028"/>
        <a:ext cx="2174196" cy="120209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135012"/>
          <a:ext cx="2304256" cy="1098127"/>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de-AT" sz="1500" b="0" i="0" kern="1200" baseline="0" dirty="0"/>
            <a:t>47 Prozent der Befragten haben im vergangenen Schuljahr Mathe-Nachhilfe bekommen.</a:t>
          </a:r>
        </a:p>
      </dsp:txBody>
      <dsp:txXfrm>
        <a:off x="53606" y="188618"/>
        <a:ext cx="2197044" cy="9909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66379"/>
          <a:ext cx="2304256" cy="1235393"/>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rtl="0">
            <a:lnSpc>
              <a:spcPct val="90000"/>
            </a:lnSpc>
            <a:spcBef>
              <a:spcPct val="0"/>
            </a:spcBef>
            <a:spcAft>
              <a:spcPct val="35000"/>
            </a:spcAft>
            <a:buNone/>
          </a:pPr>
          <a:r>
            <a:rPr lang="de-AT" sz="1700" b="0" i="0" kern="1200" baseline="0" dirty="0"/>
            <a:t>Wer Mathe gut findet, beurteilt auch die Mathe-Lehrkraft deutlich positiver.</a:t>
          </a:r>
        </a:p>
      </dsp:txBody>
      <dsp:txXfrm>
        <a:off x="60307" y="126686"/>
        <a:ext cx="2183642" cy="11147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32062"/>
          <a:ext cx="2304256" cy="1304026"/>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de-AT" sz="1800" b="0" i="0" kern="1200" baseline="0" dirty="0"/>
            <a:t>Wer in Mathe nichts versteht, hat auch keine Freude an diesem Schulfach.</a:t>
          </a:r>
        </a:p>
      </dsp:txBody>
      <dsp:txXfrm>
        <a:off x="63657" y="95719"/>
        <a:ext cx="2176942" cy="11767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135012"/>
          <a:ext cx="2304256" cy="1098127"/>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de-AT" sz="1500" b="0" i="0" kern="1200" baseline="0" dirty="0"/>
            <a:t>Beinahe jede(r) Zweite braucht für eine Mathe-Hausübung im Schnitt mehr als 40 Minuten.</a:t>
          </a:r>
        </a:p>
      </dsp:txBody>
      <dsp:txXfrm>
        <a:off x="53606" y="188618"/>
        <a:ext cx="2197044" cy="99091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17998"/>
          <a:ext cx="2304256" cy="133215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de-AT" sz="1500" b="0" i="0" kern="1200" baseline="0" dirty="0"/>
            <a:t>Nicht einmal jeder(r) Vierte fragt seine Mathe-Lehrkraft in der Schule, wenn er etwas nicht versteht.</a:t>
          </a:r>
        </a:p>
      </dsp:txBody>
      <dsp:txXfrm>
        <a:off x="65030" y="83028"/>
        <a:ext cx="2174196" cy="12020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17998"/>
          <a:ext cx="2304256" cy="133215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de-AT" sz="1500" b="0" i="0" kern="1200" baseline="0" dirty="0"/>
            <a:t>71,5 Prozent lernen in Mathe vor allem für die Schularbeit, nur 28,5 Prozent lernen regelmäßig mit.</a:t>
          </a:r>
        </a:p>
      </dsp:txBody>
      <dsp:txXfrm>
        <a:off x="65030" y="83028"/>
        <a:ext cx="2174196" cy="120209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99008"/>
          <a:ext cx="2304256" cy="117013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de-AT" sz="1800" b="0" i="0" kern="1200" baseline="0" dirty="0"/>
            <a:t>Jedem Dritten verdirbt Mathe den gesamten Schultag.</a:t>
          </a:r>
        </a:p>
      </dsp:txBody>
      <dsp:txXfrm>
        <a:off x="57121" y="156129"/>
        <a:ext cx="2190014" cy="105589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80724"/>
          <a:ext cx="2304256" cy="120670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de-AT" sz="1400" b="0" i="0" kern="1200" baseline="0" dirty="0"/>
            <a:t>8 von 10 Jugendlichen benützen bei schwierigen Mathe-Themen zumindest ab und zu Lern-Apps oder Hilfe aus dem Internet.</a:t>
          </a:r>
        </a:p>
      </dsp:txBody>
      <dsp:txXfrm>
        <a:off x="58906" y="139630"/>
        <a:ext cx="2186444" cy="108889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17998"/>
          <a:ext cx="2304256" cy="133215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de-AT" sz="1500" b="0" i="0" kern="1200" baseline="0" dirty="0"/>
            <a:t>Gute Mathe-Schüler*innen beurteilen auch das Distance Learning in der Pandemie positiver.</a:t>
          </a:r>
        </a:p>
      </dsp:txBody>
      <dsp:txXfrm>
        <a:off x="65030" y="83028"/>
        <a:ext cx="2174196" cy="120209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929760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1"/>
            <a:ext cx="2946400" cy="496889"/>
          </a:xfrm>
          <a:prstGeom prst="rect">
            <a:avLst/>
          </a:prstGeom>
        </p:spPr>
        <p:txBody>
          <a:bodyPr vert="horz" lIns="91428" tIns="45714" rIns="91428" bIns="45714" rtlCol="0"/>
          <a:lstStyle>
            <a:lvl1pPr algn="l">
              <a:defRPr sz="1200"/>
            </a:lvl1pPr>
          </a:lstStyle>
          <a:p>
            <a:endParaRPr lang="de-AT" dirty="0"/>
          </a:p>
        </p:txBody>
      </p:sp>
      <p:sp>
        <p:nvSpPr>
          <p:cNvPr id="3" name="Datumsplatzhalter 2"/>
          <p:cNvSpPr>
            <a:spLocks noGrp="1"/>
          </p:cNvSpPr>
          <p:nvPr>
            <p:ph type="dt" idx="1"/>
          </p:nvPr>
        </p:nvSpPr>
        <p:spPr>
          <a:xfrm>
            <a:off x="3849690" y="1"/>
            <a:ext cx="2946400" cy="496889"/>
          </a:xfrm>
          <a:prstGeom prst="rect">
            <a:avLst/>
          </a:prstGeom>
        </p:spPr>
        <p:txBody>
          <a:bodyPr vert="horz" lIns="91428" tIns="45714" rIns="91428" bIns="45714" rtlCol="0"/>
          <a:lstStyle>
            <a:lvl1pPr algn="r">
              <a:defRPr sz="1200"/>
            </a:lvl1pPr>
          </a:lstStyle>
          <a:p>
            <a:fld id="{9DEC2918-76F0-49B4-8B7B-1D2A952FD93F}" type="datetimeFigureOut">
              <a:rPr lang="de-AT" smtClean="0"/>
              <a:pPr/>
              <a:t>11.10.2021</a:t>
            </a:fld>
            <a:endParaRPr lang="de-AT" dirty="0"/>
          </a:p>
        </p:txBody>
      </p:sp>
      <p:sp>
        <p:nvSpPr>
          <p:cNvPr id="4" name="Folienbildplatzhalt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28" tIns="45714" rIns="91428" bIns="45714" rtlCol="0" anchor="ctr"/>
          <a:lstStyle/>
          <a:p>
            <a:endParaRPr lang="de-AT" dirty="0"/>
          </a:p>
        </p:txBody>
      </p:sp>
      <p:sp>
        <p:nvSpPr>
          <p:cNvPr id="5" name="Notizenplatzhalter 4"/>
          <p:cNvSpPr>
            <a:spLocks noGrp="1"/>
          </p:cNvSpPr>
          <p:nvPr>
            <p:ph type="body" sz="quarter" idx="3"/>
          </p:nvPr>
        </p:nvSpPr>
        <p:spPr>
          <a:xfrm>
            <a:off x="679451" y="4714882"/>
            <a:ext cx="5438774" cy="4467225"/>
          </a:xfrm>
          <a:prstGeom prst="rect">
            <a:avLst/>
          </a:prstGeom>
        </p:spPr>
        <p:txBody>
          <a:bodyPr vert="horz" lIns="91428" tIns="45714" rIns="91428" bIns="45714"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1" y="9428164"/>
            <a:ext cx="2946400" cy="496887"/>
          </a:xfrm>
          <a:prstGeom prst="rect">
            <a:avLst/>
          </a:prstGeom>
        </p:spPr>
        <p:txBody>
          <a:bodyPr vert="horz" lIns="91428" tIns="45714" rIns="91428" bIns="45714" rtlCol="0" anchor="b"/>
          <a:lstStyle>
            <a:lvl1pPr algn="l">
              <a:defRPr sz="1200"/>
            </a:lvl1pPr>
          </a:lstStyle>
          <a:p>
            <a:endParaRPr lang="de-AT" dirty="0"/>
          </a:p>
        </p:txBody>
      </p:sp>
      <p:sp>
        <p:nvSpPr>
          <p:cNvPr id="7" name="Foliennummernplatzhalter 6"/>
          <p:cNvSpPr>
            <a:spLocks noGrp="1"/>
          </p:cNvSpPr>
          <p:nvPr>
            <p:ph type="sldNum" sz="quarter" idx="5"/>
          </p:nvPr>
        </p:nvSpPr>
        <p:spPr>
          <a:xfrm>
            <a:off x="3849690" y="9428164"/>
            <a:ext cx="2946400" cy="496887"/>
          </a:xfrm>
          <a:prstGeom prst="rect">
            <a:avLst/>
          </a:prstGeom>
        </p:spPr>
        <p:txBody>
          <a:bodyPr vert="horz" lIns="91428" tIns="45714" rIns="91428" bIns="45714" rtlCol="0" anchor="b"/>
          <a:lstStyle>
            <a:lvl1pPr algn="r">
              <a:defRPr sz="1200"/>
            </a:lvl1pPr>
          </a:lstStyle>
          <a:p>
            <a:fld id="{0EB04B89-7D8D-4ACB-9FE0-22A733FDE935}" type="slidenum">
              <a:rPr lang="de-AT" smtClean="0"/>
              <a:pPr/>
              <a:t>‹Nr.›</a:t>
            </a:fld>
            <a:endParaRPr lang="de-AT" dirty="0"/>
          </a:p>
        </p:txBody>
      </p:sp>
    </p:spTree>
    <p:extLst>
      <p:ext uri="{BB962C8B-B14F-4D97-AF65-F5344CB8AC3E}">
        <p14:creationId xmlns:p14="http://schemas.microsoft.com/office/powerpoint/2010/main" val="363517430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normAutofit/>
          </a:bodyPr>
          <a:lstStyle/>
          <a:p>
            <a:endParaRPr lang="de-AT" dirty="0"/>
          </a:p>
        </p:txBody>
      </p:sp>
    </p:spTree>
    <p:extLst>
      <p:ext uri="{BB962C8B-B14F-4D97-AF65-F5344CB8AC3E}">
        <p14:creationId xmlns:p14="http://schemas.microsoft.com/office/powerpoint/2010/main" val="3121899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normAutofit/>
          </a:bodyPr>
          <a:lstStyle/>
          <a:p>
            <a:endParaRPr lang="de-AT"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normAutofit/>
          </a:bodyPr>
          <a:lstStyle/>
          <a:p>
            <a:endParaRPr lang="de-AT" dirty="0"/>
          </a:p>
        </p:txBody>
      </p:sp>
    </p:spTree>
    <p:extLst>
      <p:ext uri="{BB962C8B-B14F-4D97-AF65-F5344CB8AC3E}">
        <p14:creationId xmlns:p14="http://schemas.microsoft.com/office/powerpoint/2010/main" val="1669339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endParaRPr lang="de-AT"/>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4FC30AF7-D60D-4D5A-AE9E-F2E1C4D8CD7E}" type="datetime1">
              <a:rPr lang="de-AT" smtClean="0"/>
              <a:t>11.10.2021</a:t>
            </a:fld>
            <a:endParaRPr lang="de-AT" dirty="0"/>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7AEB0649-FA9D-4FE1-8970-1AC72FD8BCAF}" type="datetime1">
              <a:rPr lang="de-AT" smtClean="0"/>
              <a:t>11.10.2021</a:t>
            </a:fld>
            <a:endParaRPr lang="de-AT" dirty="0"/>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30325843-5B89-4A25-8175-442BE7F1F487}" type="datetime1">
              <a:rPr lang="de-AT" smtClean="0"/>
              <a:t>11.10.2021</a:t>
            </a:fld>
            <a:endParaRPr lang="de-AT" dirty="0"/>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343DAB3B-9F2E-41CE-986B-6B9710DFACD1}" type="datetime1">
              <a:rPr lang="de-AT" smtClean="0"/>
              <a:t>11.10.2021</a:t>
            </a:fld>
            <a:endParaRPr lang="de-AT" dirty="0"/>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4"/>
          <p:cNvSpPr>
            <a:spLocks noGrp="1"/>
          </p:cNvSpPr>
          <p:nvPr>
            <p:ph type="dt" sz="half" idx="10"/>
          </p:nvPr>
        </p:nvSpPr>
        <p:spPr/>
        <p:txBody>
          <a:bodyPr/>
          <a:lstStyle/>
          <a:p>
            <a:fld id="{FFA8BD8D-8B69-4834-A497-4DBC99B0B8FA}" type="datetime1">
              <a:rPr lang="de-AT" smtClean="0"/>
              <a:t>11.10.2021</a:t>
            </a:fld>
            <a:endParaRPr lang="de-AT" dirty="0"/>
          </a:p>
        </p:txBody>
      </p:sp>
      <p:sp>
        <p:nvSpPr>
          <p:cNvPr id="6" name="Fußzeilenplatzhalter 5"/>
          <p:cNvSpPr>
            <a:spLocks noGrp="1"/>
          </p:cNvSpPr>
          <p:nvPr>
            <p:ph type="ftr" sz="quarter" idx="11"/>
          </p:nvPr>
        </p:nvSpPr>
        <p:spPr/>
        <p:txBody>
          <a:bodyPr/>
          <a:lstStyle/>
          <a:p>
            <a:endParaRPr lang="de-AT" dirty="0"/>
          </a:p>
        </p:txBody>
      </p:sp>
      <p:sp>
        <p:nvSpPr>
          <p:cNvPr id="7" name="Foliennummernplatzhalter 6"/>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p:cNvSpPr>
            <a:spLocks noGrp="1"/>
          </p:cNvSpPr>
          <p:nvPr>
            <p:ph type="dt" sz="half" idx="10"/>
          </p:nvPr>
        </p:nvSpPr>
        <p:spPr/>
        <p:txBody>
          <a:bodyPr/>
          <a:lstStyle/>
          <a:p>
            <a:fld id="{CF96CB35-0DF4-47EB-970F-98FE11956436}" type="datetime1">
              <a:rPr lang="de-AT" smtClean="0"/>
              <a:t>11.10.2021</a:t>
            </a:fld>
            <a:endParaRPr lang="de-AT" dirty="0"/>
          </a:p>
        </p:txBody>
      </p:sp>
      <p:sp>
        <p:nvSpPr>
          <p:cNvPr id="8" name="Fußzeilenplatzhalter 7"/>
          <p:cNvSpPr>
            <a:spLocks noGrp="1"/>
          </p:cNvSpPr>
          <p:nvPr>
            <p:ph type="ftr" sz="quarter" idx="11"/>
          </p:nvPr>
        </p:nvSpPr>
        <p:spPr/>
        <p:txBody>
          <a:bodyPr/>
          <a:lstStyle/>
          <a:p>
            <a:endParaRPr lang="de-AT" dirty="0"/>
          </a:p>
        </p:txBody>
      </p:sp>
      <p:sp>
        <p:nvSpPr>
          <p:cNvPr id="9" name="Foliennummernplatzhalter 8"/>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2"/>
          <p:cNvSpPr>
            <a:spLocks noGrp="1"/>
          </p:cNvSpPr>
          <p:nvPr>
            <p:ph type="dt" sz="half" idx="10"/>
          </p:nvPr>
        </p:nvSpPr>
        <p:spPr/>
        <p:txBody>
          <a:bodyPr/>
          <a:lstStyle/>
          <a:p>
            <a:fld id="{B6129D38-BDA1-484F-97D2-D621DA991767}" type="datetime1">
              <a:rPr lang="de-AT" smtClean="0"/>
              <a:t>11.10.2021</a:t>
            </a:fld>
            <a:endParaRPr lang="de-AT" dirty="0"/>
          </a:p>
        </p:txBody>
      </p:sp>
      <p:sp>
        <p:nvSpPr>
          <p:cNvPr id="4" name="Fußzeilenplatzhalter 3"/>
          <p:cNvSpPr>
            <a:spLocks noGrp="1"/>
          </p:cNvSpPr>
          <p:nvPr>
            <p:ph type="ftr" sz="quarter" idx="11"/>
          </p:nvPr>
        </p:nvSpPr>
        <p:spPr/>
        <p:txBody>
          <a:bodyPr/>
          <a:lstStyle/>
          <a:p>
            <a:endParaRPr lang="de-AT" dirty="0"/>
          </a:p>
        </p:txBody>
      </p:sp>
      <p:sp>
        <p:nvSpPr>
          <p:cNvPr id="5" name="Foliennummernplatzhalter 4"/>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C157D65-A57D-4043-AE70-938466D1B696}" type="datetime1">
              <a:rPr lang="de-AT" smtClean="0"/>
              <a:t>11.10.2021</a:t>
            </a:fld>
            <a:endParaRPr lang="de-AT" dirty="0"/>
          </a:p>
        </p:txBody>
      </p:sp>
      <p:sp>
        <p:nvSpPr>
          <p:cNvPr id="3" name="Fußzeilenplatzhalter 2"/>
          <p:cNvSpPr>
            <a:spLocks noGrp="1"/>
          </p:cNvSpPr>
          <p:nvPr>
            <p:ph type="ftr" sz="quarter" idx="11"/>
          </p:nvPr>
        </p:nvSpPr>
        <p:spPr/>
        <p:txBody>
          <a:bodyPr/>
          <a:lstStyle/>
          <a:p>
            <a:endParaRPr lang="de-AT" dirty="0"/>
          </a:p>
        </p:txBody>
      </p:sp>
      <p:sp>
        <p:nvSpPr>
          <p:cNvPr id="4" name="Foliennummernplatzhalter 3"/>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52D0F043-9466-42CC-AF98-0E72311110F0}" type="datetime1">
              <a:rPr lang="de-AT" smtClean="0"/>
              <a:t>11.10.2021</a:t>
            </a:fld>
            <a:endParaRPr lang="de-AT" dirty="0"/>
          </a:p>
        </p:txBody>
      </p:sp>
      <p:sp>
        <p:nvSpPr>
          <p:cNvPr id="6" name="Fußzeilenplatzhalter 5"/>
          <p:cNvSpPr>
            <a:spLocks noGrp="1"/>
          </p:cNvSpPr>
          <p:nvPr>
            <p:ph type="ftr" sz="quarter" idx="11"/>
          </p:nvPr>
        </p:nvSpPr>
        <p:spPr/>
        <p:txBody>
          <a:bodyPr/>
          <a:lstStyle/>
          <a:p>
            <a:endParaRPr lang="de-AT" dirty="0"/>
          </a:p>
        </p:txBody>
      </p:sp>
      <p:sp>
        <p:nvSpPr>
          <p:cNvPr id="7" name="Foliennummernplatzhalter 6"/>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dirty="0"/>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1088A655-D0E3-4C75-B89D-09E8FB4C09AC}" type="datetime1">
              <a:rPr lang="de-AT" smtClean="0"/>
              <a:t>11.10.2021</a:t>
            </a:fld>
            <a:endParaRPr lang="de-AT" dirty="0"/>
          </a:p>
        </p:txBody>
      </p:sp>
      <p:sp>
        <p:nvSpPr>
          <p:cNvPr id="6" name="Fußzeilenplatzhalter 5"/>
          <p:cNvSpPr>
            <a:spLocks noGrp="1"/>
          </p:cNvSpPr>
          <p:nvPr>
            <p:ph type="ftr" sz="quarter" idx="11"/>
          </p:nvPr>
        </p:nvSpPr>
        <p:spPr/>
        <p:txBody>
          <a:bodyPr/>
          <a:lstStyle/>
          <a:p>
            <a:endParaRPr lang="de-AT" dirty="0"/>
          </a:p>
        </p:txBody>
      </p:sp>
      <p:sp>
        <p:nvSpPr>
          <p:cNvPr id="7" name="Foliennummernplatzhalter 6"/>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endParaRPr lang="de-AT"/>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135A03-57DC-4EB7-9306-2739BBBDB59E}" type="datetime1">
              <a:rPr lang="de-AT" smtClean="0"/>
              <a:t>11.10.2021</a:t>
            </a:fld>
            <a:endParaRPr lang="de-AT" dirty="0"/>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dirty="0"/>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8B4037-3D67-43F0-B8D0-9F19A9762E8B}" type="slidenum">
              <a:rPr lang="de-AT" smtClean="0"/>
              <a:pPr/>
              <a:t>‹Nr.›</a:t>
            </a:fld>
            <a:endParaRPr lang="de-A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5.xml"/><Relationship Id="rId7" Type="http://schemas.openxmlformats.org/officeDocument/2006/relationships/chart" Target="../charts/char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 Id="rId9" Type="http://schemas.openxmlformats.org/officeDocument/2006/relationships/image" Target="../media/image1.jpeg"/></Relationships>
</file>

<file path=ppt/slides/_rels/slide1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6.xml"/><Relationship Id="rId7" Type="http://schemas.openxmlformats.org/officeDocument/2006/relationships/chart" Target="../charts/char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 Id="rId9" Type="http://schemas.openxmlformats.org/officeDocument/2006/relationships/image" Target="../media/image1.jpeg"/></Relationships>
</file>

<file path=ppt/slides/_rels/slide1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7.xml"/><Relationship Id="rId7" Type="http://schemas.openxmlformats.org/officeDocument/2006/relationships/image" Target="../media/image2.jpeg"/><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8.xml"/><Relationship Id="rId7" Type="http://schemas.openxmlformats.org/officeDocument/2006/relationships/chart" Target="../charts/chart7.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 Id="rId9" Type="http://schemas.openxmlformats.org/officeDocument/2006/relationships/image" Target="../media/image1.jpeg"/></Relationships>
</file>

<file path=ppt/slides/_rels/slide14.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9.xml"/><Relationship Id="rId7" Type="http://schemas.openxmlformats.org/officeDocument/2006/relationships/chart" Target="../charts/chart8.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 Id="rId9" Type="http://schemas.openxmlformats.org/officeDocument/2006/relationships/image" Target="../media/image1.jpeg"/></Relationships>
</file>

<file path=ppt/slides/_rels/slide15.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0.xml"/><Relationship Id="rId7" Type="http://schemas.openxmlformats.org/officeDocument/2006/relationships/chart" Target="../charts/chart9.xml"/><Relationship Id="rId2" Type="http://schemas.openxmlformats.org/officeDocument/2006/relationships/diagramData" Target="../diagrams/data10.xml"/><Relationship Id="rId1" Type="http://schemas.openxmlformats.org/officeDocument/2006/relationships/slideLayout" Target="../slideLayouts/slideLayout1.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 Id="rId9"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xml"/><Relationship Id="rId7" Type="http://schemas.openxmlformats.org/officeDocument/2006/relationships/chart" Target="../charts/char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1.jpeg"/></Relationships>
</file>

<file path=ppt/slides/_rels/slide7.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2.xml"/><Relationship Id="rId7" Type="http://schemas.openxmlformats.org/officeDocument/2006/relationships/chart" Target="../charts/char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1.jpeg"/></Relationships>
</file>

<file path=ppt/slides/_rels/slide8.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3.xml"/><Relationship Id="rId7" Type="http://schemas.openxmlformats.org/officeDocument/2006/relationships/chart" Target="../charts/char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 Id="rId9" Type="http://schemas.openxmlformats.org/officeDocument/2006/relationships/image" Target="../media/image1.jpeg"/></Relationships>
</file>

<file path=ppt/slides/_rels/slide9.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4.xml"/><Relationship Id="rId7" Type="http://schemas.openxmlformats.org/officeDocument/2006/relationships/chart" Target="../charts/char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 Id="rId9"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4120084" y="1579216"/>
            <a:ext cx="6368405" cy="4010025"/>
          </a:xfrm>
        </p:spPr>
        <p:txBody>
          <a:bodyPr>
            <a:normAutofit/>
          </a:bodyPr>
          <a:lstStyle/>
          <a:p>
            <a:pPr algn="l"/>
            <a:endParaRPr lang="de-AT" sz="2800" dirty="0">
              <a:solidFill>
                <a:schemeClr val="tx1"/>
              </a:solidFill>
            </a:endParaRPr>
          </a:p>
          <a:p>
            <a:pPr algn="l"/>
            <a:r>
              <a:rPr lang="de-AT" sz="2800" dirty="0">
                <a:solidFill>
                  <a:schemeClr val="tx1"/>
                </a:solidFill>
              </a:rPr>
              <a:t>zum Pressegespräch </a:t>
            </a:r>
          </a:p>
          <a:p>
            <a:pPr algn="l"/>
            <a:r>
              <a:rPr lang="de-AT" sz="2800" b="1" dirty="0">
                <a:solidFill>
                  <a:schemeClr val="tx1"/>
                </a:solidFill>
              </a:rPr>
              <a:t>„Angstfach Mathematik“ </a:t>
            </a:r>
          </a:p>
          <a:p>
            <a:pPr algn="l"/>
            <a:endParaRPr lang="de-AT" sz="2800" b="1" dirty="0">
              <a:solidFill>
                <a:schemeClr val="tx1"/>
              </a:solidFill>
            </a:endParaRPr>
          </a:p>
          <a:p>
            <a:pPr algn="l"/>
            <a:r>
              <a:rPr lang="de-AT" sz="2400" dirty="0">
                <a:solidFill>
                  <a:schemeClr val="tx1"/>
                </a:solidFill>
              </a:rPr>
              <a:t>Präsentation der Ergebnisse einer aktuellen LernQuadrat-Schüler*innen-Umfrage</a:t>
            </a:r>
            <a:endParaRPr lang="de-AT" sz="2400" dirty="0"/>
          </a:p>
          <a:p>
            <a:pPr marL="571500" indent="-571500" algn="l">
              <a:buFont typeface="Wingdings" panose="05000000000000000000" pitchFamily="2" charset="2"/>
              <a:buChar char="§"/>
            </a:pPr>
            <a:endParaRPr lang="de-AT" sz="3600" dirty="0"/>
          </a:p>
          <a:p>
            <a:endParaRPr lang="de-AT" dirty="0"/>
          </a:p>
        </p:txBody>
      </p:sp>
      <p:cxnSp>
        <p:nvCxnSpPr>
          <p:cNvPr id="8" name="Gerade Verbindung 7"/>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0" name="Untertitel 2"/>
          <p:cNvSpPr txBox="1">
            <a:spLocks/>
          </p:cNvSpPr>
          <p:nvPr/>
        </p:nvSpPr>
        <p:spPr>
          <a:xfrm>
            <a:off x="4007769" y="404664"/>
            <a:ext cx="5648325" cy="648072"/>
          </a:xfrm>
          <a:prstGeom prst="rect">
            <a:avLst/>
          </a:prstGeom>
        </p:spPr>
        <p:txBody>
          <a:bodyPr vert="horz" lIns="91440" tIns="45720" rIns="91440" bIns="45720" rtlCol="0">
            <a:normAutofit/>
          </a:bodyPr>
          <a:lstStyle/>
          <a:p>
            <a:pPr marL="571500" indent="-571500">
              <a:spcBef>
                <a:spcPct val="20000"/>
              </a:spcBef>
              <a:defRPr/>
            </a:pPr>
            <a:r>
              <a:rPr lang="de-AT" sz="3200" b="1" i="1" dirty="0">
                <a:solidFill>
                  <a:prstClr val="black"/>
                </a:solidFill>
              </a:rPr>
              <a:t>Herzlich willkommen</a:t>
            </a:r>
          </a:p>
          <a:p>
            <a:pPr marL="571500" indent="-571500">
              <a:spcBef>
                <a:spcPct val="20000"/>
              </a:spcBef>
              <a:buFont typeface="Wingdings" panose="05000000000000000000" pitchFamily="2" charset="2"/>
              <a:buChar char="§"/>
              <a:defRPr/>
            </a:pPr>
            <a:endParaRPr lang="de-AT" sz="3600" dirty="0">
              <a:solidFill>
                <a:prstClr val="black">
                  <a:tint val="75000"/>
                </a:prstClr>
              </a:solidFill>
            </a:endParaRPr>
          </a:p>
          <a:p>
            <a:pPr algn="ctr">
              <a:spcBef>
                <a:spcPct val="20000"/>
              </a:spcBef>
              <a:buFont typeface="Arial" pitchFamily="34" charset="0"/>
              <a:buNone/>
              <a:defRPr/>
            </a:pPr>
            <a:endParaRPr lang="de-AT" sz="3200" dirty="0">
              <a:solidFill>
                <a:prstClr val="black">
                  <a:tint val="75000"/>
                </a:prstClr>
              </a:solidFill>
            </a:endParaRPr>
          </a:p>
        </p:txBody>
      </p:sp>
      <p:pic>
        <p:nvPicPr>
          <p:cNvPr id="9" name="Grafik 8">
            <a:extLst>
              <a:ext uri="{FF2B5EF4-FFF2-40B4-BE49-F238E27FC236}">
                <a16:creationId xmlns:a16="http://schemas.microsoft.com/office/drawing/2014/main" id="{AFB1217D-E41D-40D0-907C-617F6A3631C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pic>
        <p:nvPicPr>
          <p:cNvPr id="11" name="Grafik 10">
            <a:extLst>
              <a:ext uri="{FF2B5EF4-FFF2-40B4-BE49-F238E27FC236}">
                <a16:creationId xmlns:a16="http://schemas.microsoft.com/office/drawing/2014/main" id="{6028E0CF-66ED-4843-94E5-6BC4491482F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spTree>
    <p:extLst>
      <p:ext uri="{BB962C8B-B14F-4D97-AF65-F5344CB8AC3E}">
        <p14:creationId xmlns:p14="http://schemas.microsoft.com/office/powerpoint/2010/main" val="633629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Freunde und Nachhilfe helfen in der Mathe-Not</a:t>
            </a:r>
          </a:p>
        </p:txBody>
      </p:sp>
      <p:sp>
        <p:nvSpPr>
          <p:cNvPr id="11" name="Untertitel 2"/>
          <p:cNvSpPr>
            <a:spLocks noGrp="1"/>
          </p:cNvSpPr>
          <p:nvPr>
            <p:ph type="subTitle" idx="1"/>
          </p:nvPr>
        </p:nvSpPr>
        <p:spPr>
          <a:xfrm>
            <a:off x="4120084" y="1651224"/>
            <a:ext cx="6872460" cy="4082026"/>
          </a:xfrm>
        </p:spPr>
        <p:txBody>
          <a:bodyPr>
            <a:normAutofit/>
          </a:bodyPr>
          <a:lstStyle/>
          <a:p>
            <a:pPr algn="l"/>
            <a:r>
              <a:rPr lang="de-AT" sz="1800" dirty="0">
                <a:solidFill>
                  <a:schemeClr val="tx1"/>
                </a:solidFill>
              </a:rPr>
              <a:t>„Woher bekommst du Hilfe, wenn du in Mathe etwas nicht verstehst?“</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3304892435"/>
              </p:ext>
            </p:extLst>
          </p:nvPr>
        </p:nvGraphicFramePr>
        <p:xfrm>
          <a:off x="1559496" y="4869160"/>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10</a:t>
            </a:fld>
            <a:endParaRPr lang="de-AT" sz="1200" dirty="0"/>
          </a:p>
        </p:txBody>
      </p:sp>
      <p:graphicFrame>
        <p:nvGraphicFramePr>
          <p:cNvPr id="9" name="Diagramm 8">
            <a:extLst>
              <a:ext uri="{FF2B5EF4-FFF2-40B4-BE49-F238E27FC236}">
                <a16:creationId xmlns:a16="http://schemas.microsoft.com/office/drawing/2014/main" id="{6404E5BA-6DAF-435F-B68C-A289D010D2FC}"/>
              </a:ext>
            </a:extLst>
          </p:cNvPr>
          <p:cNvGraphicFramePr>
            <a:graphicFrameLocks/>
          </p:cNvGraphicFramePr>
          <p:nvPr>
            <p:extLst>
              <p:ext uri="{D42A27DB-BD31-4B8C-83A1-F6EECF244321}">
                <p14:modId xmlns:p14="http://schemas.microsoft.com/office/powerpoint/2010/main" val="3194991715"/>
              </p:ext>
            </p:extLst>
          </p:nvPr>
        </p:nvGraphicFramePr>
        <p:xfrm>
          <a:off x="4445308" y="2362774"/>
          <a:ext cx="6102424" cy="3747859"/>
        </p:xfrm>
        <a:graphic>
          <a:graphicData uri="http://schemas.openxmlformats.org/drawingml/2006/chart">
            <c:chart xmlns:c="http://schemas.openxmlformats.org/drawingml/2006/chart" xmlns:r="http://schemas.openxmlformats.org/officeDocument/2006/relationships" r:id="rId7"/>
          </a:graphicData>
        </a:graphic>
      </p:graphicFrame>
      <p:pic>
        <p:nvPicPr>
          <p:cNvPr id="14" name="Grafik 13">
            <a:extLst>
              <a:ext uri="{FF2B5EF4-FFF2-40B4-BE49-F238E27FC236}">
                <a16:creationId xmlns:a16="http://schemas.microsoft.com/office/drawing/2014/main" id="{B11EE80D-140E-490E-B145-6D89DF2DDCC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BD701A9E-929D-4D5C-AEBE-98EF78E22220}"/>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285969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Mathe-Schularbeiten machen Angst</a:t>
            </a:r>
          </a:p>
        </p:txBody>
      </p:sp>
      <p:sp>
        <p:nvSpPr>
          <p:cNvPr id="11" name="Untertitel 2"/>
          <p:cNvSpPr>
            <a:spLocks noGrp="1"/>
          </p:cNvSpPr>
          <p:nvPr>
            <p:ph type="subTitle" idx="1"/>
          </p:nvPr>
        </p:nvSpPr>
        <p:spPr>
          <a:xfrm>
            <a:off x="4120084" y="1651224"/>
            <a:ext cx="6656436" cy="4082026"/>
          </a:xfrm>
        </p:spPr>
        <p:txBody>
          <a:bodyPr>
            <a:normAutofit/>
          </a:bodyPr>
          <a:lstStyle/>
          <a:p>
            <a:pPr algn="l"/>
            <a:r>
              <a:rPr lang="de-AT" sz="1800" dirty="0">
                <a:solidFill>
                  <a:schemeClr val="tx1"/>
                </a:solidFill>
              </a:rPr>
              <a:t>„Wie sehr fürchtest du dich vor Schularbeiten und Prüfungen in Mathematik?“</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1258930983"/>
              </p:ext>
            </p:extLst>
          </p:nvPr>
        </p:nvGraphicFramePr>
        <p:xfrm>
          <a:off x="1559496" y="4869160"/>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11</a:t>
            </a:fld>
            <a:endParaRPr lang="de-AT" sz="1200" dirty="0"/>
          </a:p>
        </p:txBody>
      </p:sp>
      <p:graphicFrame>
        <p:nvGraphicFramePr>
          <p:cNvPr id="9" name="Diagramm 8">
            <a:extLst>
              <a:ext uri="{FF2B5EF4-FFF2-40B4-BE49-F238E27FC236}">
                <a16:creationId xmlns:a16="http://schemas.microsoft.com/office/drawing/2014/main" id="{32721529-BE23-4DB5-BA3A-DF32DDC3B6F5}"/>
              </a:ext>
            </a:extLst>
          </p:cNvPr>
          <p:cNvGraphicFramePr>
            <a:graphicFrameLocks/>
          </p:cNvGraphicFramePr>
          <p:nvPr>
            <p:extLst>
              <p:ext uri="{D42A27DB-BD31-4B8C-83A1-F6EECF244321}">
                <p14:modId xmlns:p14="http://schemas.microsoft.com/office/powerpoint/2010/main" val="1216228506"/>
              </p:ext>
            </p:extLst>
          </p:nvPr>
        </p:nvGraphicFramePr>
        <p:xfrm>
          <a:off x="4481472" y="2604219"/>
          <a:ext cx="6096000" cy="3233738"/>
        </p:xfrm>
        <a:graphic>
          <a:graphicData uri="http://schemas.openxmlformats.org/drawingml/2006/chart">
            <c:chart xmlns:c="http://schemas.openxmlformats.org/drawingml/2006/chart" xmlns:r="http://schemas.openxmlformats.org/officeDocument/2006/relationships" r:id="rId7"/>
          </a:graphicData>
        </a:graphic>
      </p:graphicFrame>
      <p:pic>
        <p:nvPicPr>
          <p:cNvPr id="14" name="Grafik 13">
            <a:extLst>
              <a:ext uri="{FF2B5EF4-FFF2-40B4-BE49-F238E27FC236}">
                <a16:creationId xmlns:a16="http://schemas.microsoft.com/office/drawing/2014/main" id="{80C86237-236C-462B-919E-118EC70DC3D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7CF7FCEB-C68B-44E0-96B5-6BD19064572E}"/>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1400939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79"/>
            <a:ext cx="7920880" cy="792077"/>
          </a:xfrm>
          <a:prstGeom prst="rect">
            <a:avLst/>
          </a:prstGeom>
        </p:spPr>
        <p:txBody>
          <a:bodyPr vert="horz" lIns="91440" tIns="45720" rIns="91440" bIns="45720" rtlCol="0">
            <a:normAutofit fontScale="92500"/>
          </a:bodyPr>
          <a:lstStyle/>
          <a:p>
            <a:pPr marL="571500" indent="-571500">
              <a:spcBef>
                <a:spcPct val="20000"/>
              </a:spcBef>
              <a:defRPr/>
            </a:pPr>
            <a:r>
              <a:rPr lang="de-AT" sz="2800" b="1" i="1" dirty="0">
                <a:solidFill>
                  <a:prstClr val="black"/>
                </a:solidFill>
              </a:rPr>
              <a:t>Mathe ist das schulische Schreckgespenst Nummer Eins</a:t>
            </a:r>
          </a:p>
        </p:txBody>
      </p:sp>
      <p:sp>
        <p:nvSpPr>
          <p:cNvPr id="11" name="Untertitel 2"/>
          <p:cNvSpPr>
            <a:spLocks noGrp="1"/>
          </p:cNvSpPr>
          <p:nvPr>
            <p:ph type="subTitle" idx="1"/>
          </p:nvPr>
        </p:nvSpPr>
        <p:spPr>
          <a:xfrm>
            <a:off x="4120084" y="1651224"/>
            <a:ext cx="7520532" cy="4442072"/>
          </a:xfrm>
        </p:spPr>
        <p:txBody>
          <a:bodyPr>
            <a:normAutofit/>
          </a:bodyPr>
          <a:lstStyle/>
          <a:p>
            <a:pPr algn="l"/>
            <a:r>
              <a:rPr lang="de-AT" sz="1800" dirty="0">
                <a:solidFill>
                  <a:schemeClr val="tx1"/>
                </a:solidFill>
              </a:rPr>
              <a:t>„Welchem der folgenden Sätze stimmst du zu?“</a:t>
            </a:r>
          </a:p>
          <a:p>
            <a:pPr algn="l"/>
            <a:r>
              <a:rPr lang="de-AT" sz="1200" dirty="0">
                <a:solidFill>
                  <a:schemeClr val="tx1"/>
                </a:solidFill>
              </a:rPr>
              <a:t>Stimme zu, in Prozent</a:t>
            </a:r>
          </a:p>
          <a:p>
            <a:pPr algn="l"/>
            <a:endParaRPr lang="de-AT" sz="1200" dirty="0">
              <a:solidFill>
                <a:schemeClr val="tx1"/>
              </a:solidFill>
            </a:endParaRPr>
          </a:p>
          <a:p>
            <a:pPr algn="l">
              <a:spcAft>
                <a:spcPts val="600"/>
              </a:spcAft>
            </a:pPr>
            <a:endParaRPr lang="de-AT" sz="1200" dirty="0">
              <a:solidFill>
                <a:schemeClr val="tx1"/>
              </a:solidFill>
            </a:endParaRPr>
          </a:p>
          <a:p>
            <a:pPr algn="l">
              <a:spcAft>
                <a:spcPts val="600"/>
              </a:spcAft>
            </a:pPr>
            <a:r>
              <a:rPr lang="de-AT" sz="1600" dirty="0">
                <a:solidFill>
                  <a:schemeClr val="tx1"/>
                </a:solidFill>
              </a:rPr>
              <a:t>Der Mathe-Unterricht in der Schule ist meistens langweilig.		     39,8%</a:t>
            </a:r>
          </a:p>
          <a:p>
            <a:pPr algn="l">
              <a:spcAft>
                <a:spcPts val="600"/>
              </a:spcAft>
            </a:pPr>
            <a:r>
              <a:rPr lang="de-AT" sz="1600" dirty="0">
                <a:solidFill>
                  <a:schemeClr val="tx1"/>
                </a:solidFill>
              </a:rPr>
              <a:t>In Mathe müssen wir mehr Stoff lernen als in allen anderen Fächern.	     34,8%</a:t>
            </a:r>
          </a:p>
          <a:p>
            <a:pPr algn="l">
              <a:spcAft>
                <a:spcPts val="600"/>
              </a:spcAft>
            </a:pPr>
            <a:r>
              <a:rPr lang="de-AT" sz="1600" dirty="0">
                <a:solidFill>
                  <a:schemeClr val="tx1"/>
                </a:solidFill>
              </a:rPr>
              <a:t>Wenn Mathe auf dem Stundenplan steht, freut mich der ganze Schultag nicht.     33,1%</a:t>
            </a:r>
          </a:p>
          <a:p>
            <a:pPr algn="l">
              <a:spcAft>
                <a:spcPts val="600"/>
              </a:spcAft>
            </a:pPr>
            <a:endParaRPr lang="de-AT" sz="1600" dirty="0">
              <a:solidFill>
                <a:schemeClr val="tx1"/>
              </a:solidFill>
            </a:endParaRPr>
          </a:p>
          <a:p>
            <a:pPr algn="l">
              <a:spcAft>
                <a:spcPts val="600"/>
              </a:spcAft>
            </a:pPr>
            <a:r>
              <a:rPr lang="de-AT" sz="1600" dirty="0">
                <a:solidFill>
                  <a:schemeClr val="tx1"/>
                </a:solidFill>
              </a:rPr>
              <a:t>Mathe ist mir lieber als andere Hauptfächer wie Englisch oder Deutsch.	     21,3%</a:t>
            </a:r>
          </a:p>
          <a:p>
            <a:pPr algn="l">
              <a:spcAft>
                <a:spcPts val="600"/>
              </a:spcAft>
            </a:pPr>
            <a:r>
              <a:rPr lang="de-AT" sz="1600" dirty="0">
                <a:solidFill>
                  <a:schemeClr val="tx1"/>
                </a:solidFill>
              </a:rPr>
              <a:t>Was ich in Mathe lerne, werde ich in meinem Beruf einmal brauchen können.	     18,0%	</a:t>
            </a:r>
          </a:p>
          <a:p>
            <a:pPr algn="l">
              <a:spcAft>
                <a:spcPts val="600"/>
              </a:spcAft>
            </a:pPr>
            <a:r>
              <a:rPr lang="de-AT" sz="1600" dirty="0">
                <a:solidFill>
                  <a:schemeClr val="tx1"/>
                </a:solidFill>
              </a:rPr>
              <a:t>Mathe hilft mir, vieles auf der Welt besser verstehen zu können.		     10,7%</a:t>
            </a:r>
          </a:p>
          <a:p>
            <a:pPr algn="l"/>
            <a:endParaRPr lang="de-AT" sz="1200" dirty="0">
              <a:solidFill>
                <a:schemeClr val="tx1"/>
              </a:solidFill>
            </a:endParaRPr>
          </a:p>
        </p:txBody>
      </p:sp>
      <p:graphicFrame>
        <p:nvGraphicFramePr>
          <p:cNvPr id="13" name="Diagramm 12"/>
          <p:cNvGraphicFramePr/>
          <p:nvPr>
            <p:extLst>
              <p:ext uri="{D42A27DB-BD31-4B8C-83A1-F6EECF244321}">
                <p14:modId xmlns:p14="http://schemas.microsoft.com/office/powerpoint/2010/main" val="2173601838"/>
              </p:ext>
            </p:extLst>
          </p:nvPr>
        </p:nvGraphicFramePr>
        <p:xfrm>
          <a:off x="1559496" y="4869160"/>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12</a:t>
            </a:fld>
            <a:endParaRPr lang="de-AT" sz="1200" dirty="0"/>
          </a:p>
        </p:txBody>
      </p:sp>
      <p:pic>
        <p:nvPicPr>
          <p:cNvPr id="9" name="Grafik 8">
            <a:extLst>
              <a:ext uri="{FF2B5EF4-FFF2-40B4-BE49-F238E27FC236}">
                <a16:creationId xmlns:a16="http://schemas.microsoft.com/office/drawing/2014/main" id="{DA317C06-0F9E-4308-8E98-E208F4B0BF4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4" name="Grafik 13">
            <a:extLst>
              <a:ext uri="{FF2B5EF4-FFF2-40B4-BE49-F238E27FC236}">
                <a16:creationId xmlns:a16="http://schemas.microsoft.com/office/drawing/2014/main" id="{E9FBCD63-F5B3-40E8-8CD2-534C2373A739}"/>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1951099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fontScale="92500"/>
          </a:bodyPr>
          <a:lstStyle/>
          <a:p>
            <a:pPr marL="571500" indent="-571500">
              <a:spcBef>
                <a:spcPct val="20000"/>
              </a:spcBef>
              <a:defRPr/>
            </a:pPr>
            <a:r>
              <a:rPr lang="de-AT" sz="2800" b="1" i="1" dirty="0">
                <a:solidFill>
                  <a:prstClr val="black"/>
                </a:solidFill>
              </a:rPr>
              <a:t>Textaufgaben machen in Mathe die meisten Probleme</a:t>
            </a:r>
          </a:p>
        </p:txBody>
      </p:sp>
      <p:sp>
        <p:nvSpPr>
          <p:cNvPr id="11" name="Untertitel 2"/>
          <p:cNvSpPr>
            <a:spLocks noGrp="1"/>
          </p:cNvSpPr>
          <p:nvPr>
            <p:ph type="subTitle" idx="1"/>
          </p:nvPr>
        </p:nvSpPr>
        <p:spPr>
          <a:xfrm>
            <a:off x="4120084" y="1651224"/>
            <a:ext cx="6656436" cy="4082026"/>
          </a:xfrm>
        </p:spPr>
        <p:txBody>
          <a:bodyPr>
            <a:normAutofit/>
          </a:bodyPr>
          <a:lstStyle/>
          <a:p>
            <a:pPr algn="l"/>
            <a:r>
              <a:rPr lang="de-AT" sz="1800" dirty="0">
                <a:solidFill>
                  <a:schemeClr val="tx1"/>
                </a:solidFill>
              </a:rPr>
              <a:t>„Wie schwierig findest du die folgenden Themen in Mathematik?“</a:t>
            </a:r>
          </a:p>
          <a:p>
            <a:pPr algn="l"/>
            <a:r>
              <a:rPr lang="de-AT" sz="1200" dirty="0">
                <a:solidFill>
                  <a:schemeClr val="tx1"/>
                </a:solidFill>
              </a:rPr>
              <a:t>Sehr schwierig / schwierig, in Prozent</a:t>
            </a:r>
          </a:p>
        </p:txBody>
      </p:sp>
      <p:graphicFrame>
        <p:nvGraphicFramePr>
          <p:cNvPr id="13" name="Diagramm 12"/>
          <p:cNvGraphicFramePr/>
          <p:nvPr>
            <p:extLst>
              <p:ext uri="{D42A27DB-BD31-4B8C-83A1-F6EECF244321}">
                <p14:modId xmlns:p14="http://schemas.microsoft.com/office/powerpoint/2010/main" val="3580613180"/>
              </p:ext>
            </p:extLst>
          </p:nvPr>
        </p:nvGraphicFramePr>
        <p:xfrm>
          <a:off x="1559496" y="4869160"/>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13</a:t>
            </a:fld>
            <a:endParaRPr lang="de-AT" sz="1200" dirty="0"/>
          </a:p>
        </p:txBody>
      </p:sp>
      <p:graphicFrame>
        <p:nvGraphicFramePr>
          <p:cNvPr id="9" name="Diagramm 8">
            <a:extLst>
              <a:ext uri="{FF2B5EF4-FFF2-40B4-BE49-F238E27FC236}">
                <a16:creationId xmlns:a16="http://schemas.microsoft.com/office/drawing/2014/main" id="{758AA8A1-5036-45AE-8B59-355C8F76BCDF}"/>
              </a:ext>
            </a:extLst>
          </p:cNvPr>
          <p:cNvGraphicFramePr>
            <a:graphicFrameLocks/>
          </p:cNvGraphicFramePr>
          <p:nvPr>
            <p:extLst>
              <p:ext uri="{D42A27DB-BD31-4B8C-83A1-F6EECF244321}">
                <p14:modId xmlns:p14="http://schemas.microsoft.com/office/powerpoint/2010/main" val="3088549706"/>
              </p:ext>
            </p:extLst>
          </p:nvPr>
        </p:nvGraphicFramePr>
        <p:xfrm>
          <a:off x="4120084" y="2499512"/>
          <a:ext cx="6096000" cy="3233738"/>
        </p:xfrm>
        <a:graphic>
          <a:graphicData uri="http://schemas.openxmlformats.org/drawingml/2006/chart">
            <c:chart xmlns:c="http://schemas.openxmlformats.org/drawingml/2006/chart" xmlns:r="http://schemas.openxmlformats.org/officeDocument/2006/relationships" r:id="rId7"/>
          </a:graphicData>
        </a:graphic>
      </p:graphicFrame>
      <p:pic>
        <p:nvPicPr>
          <p:cNvPr id="14" name="Grafik 13">
            <a:extLst>
              <a:ext uri="{FF2B5EF4-FFF2-40B4-BE49-F238E27FC236}">
                <a16:creationId xmlns:a16="http://schemas.microsoft.com/office/drawing/2014/main" id="{1C7C3E20-1EB7-49CF-9C92-D96641ED499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00A6895D-8B82-46C1-984A-4E66D728B829}"/>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2332497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Corona verschärfte die Mathe-Krise</a:t>
            </a:r>
          </a:p>
        </p:txBody>
      </p:sp>
      <p:sp>
        <p:nvSpPr>
          <p:cNvPr id="11" name="Untertitel 2"/>
          <p:cNvSpPr>
            <a:spLocks noGrp="1"/>
          </p:cNvSpPr>
          <p:nvPr>
            <p:ph type="subTitle" idx="1"/>
          </p:nvPr>
        </p:nvSpPr>
        <p:spPr>
          <a:xfrm>
            <a:off x="4120084" y="1651224"/>
            <a:ext cx="6656436" cy="4082026"/>
          </a:xfrm>
        </p:spPr>
        <p:txBody>
          <a:bodyPr>
            <a:normAutofit/>
          </a:bodyPr>
          <a:lstStyle/>
          <a:p>
            <a:pPr algn="l"/>
            <a:r>
              <a:rPr lang="de-AT" sz="1800" dirty="0">
                <a:solidFill>
                  <a:schemeClr val="tx1"/>
                </a:solidFill>
              </a:rPr>
              <a:t>„Haben sich deine Noten in Mathematik während der Corona-Pandemie verändert?“</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2826823183"/>
              </p:ext>
            </p:extLst>
          </p:nvPr>
        </p:nvGraphicFramePr>
        <p:xfrm>
          <a:off x="1559496" y="4869160"/>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14</a:t>
            </a:fld>
            <a:endParaRPr lang="de-AT" sz="1200" dirty="0"/>
          </a:p>
        </p:txBody>
      </p:sp>
      <p:graphicFrame>
        <p:nvGraphicFramePr>
          <p:cNvPr id="9" name="Diagramm 8">
            <a:extLst>
              <a:ext uri="{FF2B5EF4-FFF2-40B4-BE49-F238E27FC236}">
                <a16:creationId xmlns:a16="http://schemas.microsoft.com/office/drawing/2014/main" id="{594AE24F-B997-4ACA-B9D9-67C79664448C}"/>
              </a:ext>
            </a:extLst>
          </p:cNvPr>
          <p:cNvGraphicFramePr>
            <a:graphicFrameLocks/>
          </p:cNvGraphicFramePr>
          <p:nvPr>
            <p:extLst>
              <p:ext uri="{D42A27DB-BD31-4B8C-83A1-F6EECF244321}">
                <p14:modId xmlns:p14="http://schemas.microsoft.com/office/powerpoint/2010/main" val="3985981742"/>
              </p:ext>
            </p:extLst>
          </p:nvPr>
        </p:nvGraphicFramePr>
        <p:xfrm>
          <a:off x="4295800" y="2604219"/>
          <a:ext cx="6096000" cy="3233738"/>
        </p:xfrm>
        <a:graphic>
          <a:graphicData uri="http://schemas.openxmlformats.org/drawingml/2006/chart">
            <c:chart xmlns:c="http://schemas.openxmlformats.org/drawingml/2006/chart" xmlns:r="http://schemas.openxmlformats.org/officeDocument/2006/relationships" r:id="rId7"/>
          </a:graphicData>
        </a:graphic>
      </p:graphicFrame>
      <p:pic>
        <p:nvPicPr>
          <p:cNvPr id="14" name="Grafik 13">
            <a:extLst>
              <a:ext uri="{FF2B5EF4-FFF2-40B4-BE49-F238E27FC236}">
                <a16:creationId xmlns:a16="http://schemas.microsoft.com/office/drawing/2014/main" id="{5DA1BB64-9A2C-4A69-8083-49C84EACF75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EF99EFDB-2841-4FDE-8E14-DE572576476C}"/>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2035713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fontScale="85000" lnSpcReduction="10000"/>
          </a:bodyPr>
          <a:lstStyle/>
          <a:p>
            <a:pPr marL="571500" indent="-571500">
              <a:spcBef>
                <a:spcPct val="20000"/>
              </a:spcBef>
              <a:defRPr/>
            </a:pPr>
            <a:r>
              <a:rPr lang="de-AT" sz="2800" b="1" i="1" dirty="0">
                <a:solidFill>
                  <a:prstClr val="black"/>
                </a:solidFill>
              </a:rPr>
              <a:t>Schüler*innen-Wunsch: Mehr Zeit für bessere Erklärungen</a:t>
            </a:r>
          </a:p>
        </p:txBody>
      </p:sp>
      <p:sp>
        <p:nvSpPr>
          <p:cNvPr id="11" name="Untertitel 2"/>
          <p:cNvSpPr>
            <a:spLocks noGrp="1"/>
          </p:cNvSpPr>
          <p:nvPr>
            <p:ph type="subTitle" idx="1"/>
          </p:nvPr>
        </p:nvSpPr>
        <p:spPr>
          <a:xfrm>
            <a:off x="4120084" y="1651224"/>
            <a:ext cx="6656436" cy="4082026"/>
          </a:xfrm>
        </p:spPr>
        <p:txBody>
          <a:bodyPr>
            <a:normAutofit/>
          </a:bodyPr>
          <a:lstStyle/>
          <a:p>
            <a:pPr algn="l"/>
            <a:r>
              <a:rPr lang="de-AT" sz="1800" dirty="0">
                <a:solidFill>
                  <a:schemeClr val="tx1"/>
                </a:solidFill>
              </a:rPr>
              <a:t>„Warum denkst du, brauchen Schüler*innen in Mathe besonders häufig Nachhilfe? Was müsste besser werden?“</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2543646525"/>
              </p:ext>
            </p:extLst>
          </p:nvPr>
        </p:nvGraphicFramePr>
        <p:xfrm>
          <a:off x="1559496" y="4869160"/>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15</a:t>
            </a:fld>
            <a:endParaRPr lang="de-AT" sz="1200" dirty="0"/>
          </a:p>
        </p:txBody>
      </p:sp>
      <p:graphicFrame>
        <p:nvGraphicFramePr>
          <p:cNvPr id="14" name="Diagramm 13">
            <a:extLst>
              <a:ext uri="{FF2B5EF4-FFF2-40B4-BE49-F238E27FC236}">
                <a16:creationId xmlns:a16="http://schemas.microsoft.com/office/drawing/2014/main" id="{69C35ABF-9D44-4852-9E22-71C37F659137}"/>
              </a:ext>
            </a:extLst>
          </p:cNvPr>
          <p:cNvGraphicFramePr>
            <a:graphicFrameLocks/>
          </p:cNvGraphicFramePr>
          <p:nvPr>
            <p:extLst>
              <p:ext uri="{D42A27DB-BD31-4B8C-83A1-F6EECF244321}">
                <p14:modId xmlns:p14="http://schemas.microsoft.com/office/powerpoint/2010/main" val="3335206267"/>
              </p:ext>
            </p:extLst>
          </p:nvPr>
        </p:nvGraphicFramePr>
        <p:xfrm>
          <a:off x="4126198" y="2604219"/>
          <a:ext cx="7776864" cy="3233738"/>
        </p:xfrm>
        <a:graphic>
          <a:graphicData uri="http://schemas.openxmlformats.org/drawingml/2006/chart">
            <c:chart xmlns:c="http://schemas.openxmlformats.org/drawingml/2006/chart" xmlns:r="http://schemas.openxmlformats.org/officeDocument/2006/relationships" r:id="rId7"/>
          </a:graphicData>
        </a:graphic>
      </p:graphicFrame>
      <p:pic>
        <p:nvPicPr>
          <p:cNvPr id="16" name="Grafik 15">
            <a:extLst>
              <a:ext uri="{FF2B5EF4-FFF2-40B4-BE49-F238E27FC236}">
                <a16:creationId xmlns:a16="http://schemas.microsoft.com/office/drawing/2014/main" id="{EBD04C20-0C64-43B2-9896-78FD0C52C9A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7" name="Grafik 16">
            <a:extLst>
              <a:ext uri="{FF2B5EF4-FFF2-40B4-BE49-F238E27FC236}">
                <a16:creationId xmlns:a16="http://schemas.microsoft.com/office/drawing/2014/main" id="{AC7CC3B8-9BE5-43EA-8874-9DC8486767BC}"/>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2970097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3935760" y="1484785"/>
            <a:ext cx="7416823" cy="5112562"/>
          </a:xfrm>
        </p:spPr>
        <p:txBody>
          <a:bodyPr>
            <a:noAutofit/>
          </a:bodyPr>
          <a:lstStyle/>
          <a:p>
            <a:pPr marL="360363" indent="-360363" algn="l">
              <a:spcBef>
                <a:spcPts val="1200"/>
              </a:spcBef>
              <a:buFont typeface="Wingdings" panose="05000000000000000000" pitchFamily="2" charset="2"/>
              <a:buChar char="§"/>
            </a:pPr>
            <a:r>
              <a:rPr lang="de-AT" sz="1800" dirty="0">
                <a:solidFill>
                  <a:schemeClr val="tx1"/>
                </a:solidFill>
              </a:rPr>
              <a:t>Die Mehrheit der Schülerinnen und Schüler steht dem Fach Mathematik skeptisch bis ablehnend gegenüber. Jede(r) Dritte kann dem Unterricht inhaltlich kaum folgen, vier von zehn Jugendlichen finden ihn langweilig.</a:t>
            </a:r>
          </a:p>
          <a:p>
            <a:pPr marL="360363" indent="-360363" algn="l">
              <a:spcBef>
                <a:spcPts val="1200"/>
              </a:spcBef>
              <a:buFont typeface="Wingdings" panose="05000000000000000000" pitchFamily="2" charset="2"/>
              <a:buChar char="§"/>
            </a:pPr>
            <a:r>
              <a:rPr lang="de-AT" sz="1800" dirty="0">
                <a:solidFill>
                  <a:schemeClr val="tx1"/>
                </a:solidFill>
              </a:rPr>
              <a:t>Mathe-Prüfungen und Schularbeiten versetzen viele in Angst, selbst jene, die das Fach sonst gar nicht so übel finden. Und jedem/jeder Dritten verdirbt Mathe sogar den ganzen Schultag.</a:t>
            </a:r>
          </a:p>
          <a:p>
            <a:pPr marL="360363" indent="-360363" algn="l">
              <a:spcBef>
                <a:spcPts val="1200"/>
              </a:spcBef>
              <a:buFont typeface="Wingdings" panose="05000000000000000000" pitchFamily="2" charset="2"/>
              <a:buChar char="§"/>
            </a:pPr>
            <a:r>
              <a:rPr lang="de-AT" sz="1800" dirty="0">
                <a:solidFill>
                  <a:schemeClr val="tx1"/>
                </a:solidFill>
              </a:rPr>
              <a:t>Gelernt wird mit großer Mehrheit nur für die Prüfungen, dann findet man Hilfe bei den Kollegen, Nachhilfelehrern oder im Internet. In der Schule würden sich viele von ihren Lehrkräften mehr Zeit zum Wiederholen und bessere Erklärungen wünschen.</a:t>
            </a:r>
          </a:p>
          <a:p>
            <a:pPr marL="360363" indent="-360363" algn="l">
              <a:spcBef>
                <a:spcPts val="1200"/>
              </a:spcBef>
              <a:buFont typeface="Wingdings" panose="05000000000000000000" pitchFamily="2" charset="2"/>
              <a:buChar char="§"/>
            </a:pPr>
            <a:r>
              <a:rPr lang="de-AT" sz="1800" dirty="0">
                <a:solidFill>
                  <a:schemeClr val="tx1"/>
                </a:solidFill>
              </a:rPr>
              <a:t>Das allgemeine Interesse an mathematischen Themen hält sich in engen Grenzen. Nicht einmal jede(r) Fünfte glaubt, das in seinem späteren (Berufs-)Leben brauchen zu können.</a:t>
            </a:r>
          </a:p>
          <a:p>
            <a:pPr marL="360363" indent="-360363" algn="l">
              <a:spcBef>
                <a:spcPts val="1200"/>
              </a:spcBef>
              <a:buFont typeface="Wingdings" panose="05000000000000000000" pitchFamily="2" charset="2"/>
              <a:buChar char="§"/>
            </a:pPr>
            <a:r>
              <a:rPr lang="de-AT" sz="1800" dirty="0">
                <a:solidFill>
                  <a:schemeClr val="tx1"/>
                </a:solidFill>
              </a:rPr>
              <a:t>Corona hat das Mathe-Dilemma weiter verschärft: Bei mehr als einem Drittel haben sich in dieser Zeit die Mathe-Noten verschlechtert.</a:t>
            </a:r>
          </a:p>
          <a:p>
            <a:pPr marL="360363" indent="-360363" algn="l">
              <a:spcBef>
                <a:spcPts val="1200"/>
              </a:spcBef>
              <a:buFont typeface="Wingdings" panose="05000000000000000000" pitchFamily="2" charset="2"/>
              <a:buChar char="§"/>
            </a:pPr>
            <a:endParaRPr lang="de-AT" sz="2000" dirty="0">
              <a:solidFill>
                <a:schemeClr val="tx1"/>
              </a:solidFill>
            </a:endParaRPr>
          </a:p>
        </p:txBody>
      </p:sp>
      <p:sp>
        <p:nvSpPr>
          <p:cNvPr id="10" name="Untertitel 2"/>
          <p:cNvSpPr txBox="1">
            <a:spLocks/>
          </p:cNvSpPr>
          <p:nvPr/>
        </p:nvSpPr>
        <p:spPr>
          <a:xfrm>
            <a:off x="4007769" y="404664"/>
            <a:ext cx="7488831" cy="648072"/>
          </a:xfrm>
          <a:prstGeom prst="rect">
            <a:avLst/>
          </a:prstGeom>
        </p:spPr>
        <p:txBody>
          <a:bodyPr vert="horz" lIns="91440" tIns="45720" rIns="91440" bIns="45720" rtlCol="0">
            <a:normAutofit/>
          </a:bodyPr>
          <a:lstStyle/>
          <a:p>
            <a:pPr marL="571500" indent="-571500">
              <a:spcBef>
                <a:spcPct val="20000"/>
              </a:spcBef>
              <a:defRPr/>
            </a:pPr>
            <a:r>
              <a:rPr lang="de-AT" sz="2400" b="1" i="1" dirty="0">
                <a:solidFill>
                  <a:prstClr val="black"/>
                </a:solidFill>
              </a:rPr>
              <a:t>Zusammenfassung der Umfrage-Ergebnisse</a:t>
            </a:r>
            <a:endParaRPr lang="de-AT" sz="2400" dirty="0">
              <a:solidFill>
                <a:prstClr val="black">
                  <a:tint val="75000"/>
                </a:prstClr>
              </a:solidFill>
            </a:endParaRPr>
          </a:p>
          <a:p>
            <a:pPr algn="ctr">
              <a:spcBef>
                <a:spcPct val="20000"/>
              </a:spcBef>
              <a:buFont typeface="Arial" pitchFamily="34" charset="0"/>
              <a:buNone/>
              <a:defRPr/>
            </a:pPr>
            <a:endParaRPr lang="de-AT" sz="3200" dirty="0">
              <a:solidFill>
                <a:prstClr val="black">
                  <a:tint val="75000"/>
                </a:prstClr>
              </a:solidFill>
            </a:endParaRPr>
          </a:p>
        </p:txBody>
      </p:sp>
      <p:cxnSp>
        <p:nvCxnSpPr>
          <p:cNvPr id="11" name="Gerade Verbindung 7">
            <a:extLst>
              <a:ext uri="{FF2B5EF4-FFF2-40B4-BE49-F238E27FC236}">
                <a16:creationId xmlns:a16="http://schemas.microsoft.com/office/drawing/2014/main" id="{8E401C51-2A8B-49C8-A3FB-5D87BA878273}"/>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2" name="Foliennummernplatzhalter 6">
            <a:extLst>
              <a:ext uri="{FF2B5EF4-FFF2-40B4-BE49-F238E27FC236}">
                <a16:creationId xmlns:a16="http://schemas.microsoft.com/office/drawing/2014/main" id="{8562A81C-7477-41A7-A411-2E2127185F56}"/>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16</a:t>
            </a:fld>
            <a:endParaRPr lang="de-AT" sz="1200" dirty="0"/>
          </a:p>
        </p:txBody>
      </p:sp>
      <p:pic>
        <p:nvPicPr>
          <p:cNvPr id="8" name="Grafik 7">
            <a:extLst>
              <a:ext uri="{FF2B5EF4-FFF2-40B4-BE49-F238E27FC236}">
                <a16:creationId xmlns:a16="http://schemas.microsoft.com/office/drawing/2014/main" id="{5D8C21DD-0ACE-45C2-867E-7F1F5A47D7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9" name="Grafik 8">
            <a:extLst>
              <a:ext uri="{FF2B5EF4-FFF2-40B4-BE49-F238E27FC236}">
                <a16:creationId xmlns:a16="http://schemas.microsoft.com/office/drawing/2014/main" id="{06B1371B-93D6-4941-9075-2D0E0B64192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1848457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3935760" y="1777904"/>
            <a:ext cx="7056783" cy="4747440"/>
          </a:xfrm>
        </p:spPr>
        <p:txBody>
          <a:bodyPr>
            <a:noAutofit/>
          </a:bodyPr>
          <a:lstStyle/>
          <a:p>
            <a:pPr marL="342900" indent="-342900" algn="l">
              <a:spcBef>
                <a:spcPts val="1200"/>
              </a:spcBef>
              <a:buAutoNum type="arabicPeriod"/>
            </a:pPr>
            <a:r>
              <a:rPr lang="de-AT" sz="1800" b="1" dirty="0">
                <a:solidFill>
                  <a:schemeClr val="tx1"/>
                </a:solidFill>
                <a:latin typeface="+mj-lt"/>
              </a:rPr>
              <a:t>„Handgreiflich“ werden</a:t>
            </a:r>
            <a:br>
              <a:rPr lang="de-AT" sz="1800" dirty="0">
                <a:solidFill>
                  <a:schemeClr val="tx1"/>
                </a:solidFill>
                <a:latin typeface="+mj-lt"/>
              </a:rPr>
            </a:br>
            <a:r>
              <a:rPr lang="de-AT" sz="1800" dirty="0">
                <a:solidFill>
                  <a:schemeClr val="tx1"/>
                </a:solidFill>
                <a:latin typeface="+mj-lt"/>
              </a:rPr>
              <a:t>Gegenstände anschauen/angreifen und für Berechnungen nutzen.</a:t>
            </a:r>
          </a:p>
          <a:p>
            <a:pPr marL="342900" indent="-342900" algn="l">
              <a:spcBef>
                <a:spcPts val="1200"/>
              </a:spcBef>
              <a:buAutoNum type="arabicPeriod"/>
            </a:pPr>
            <a:r>
              <a:rPr lang="de-AT" sz="1800" b="1" dirty="0">
                <a:solidFill>
                  <a:schemeClr val="tx1"/>
                </a:solidFill>
                <a:latin typeface="+mj-lt"/>
              </a:rPr>
              <a:t>Mathematik ist überall</a:t>
            </a:r>
            <a:br>
              <a:rPr lang="de-AT" sz="1800" b="1" dirty="0">
                <a:solidFill>
                  <a:schemeClr val="tx1"/>
                </a:solidFill>
                <a:latin typeface="+mj-lt"/>
              </a:rPr>
            </a:br>
            <a:r>
              <a:rPr lang="de-AT" sz="1800" dirty="0">
                <a:solidFill>
                  <a:prstClr val="black"/>
                </a:solidFill>
                <a:latin typeface="+mj-lt"/>
              </a:rPr>
              <a:t>Konkrete Probleme des Alltags mathematisch berechnen.</a:t>
            </a:r>
            <a:endParaRPr kumimoji="0" lang="de-AT" sz="1800" b="0" u="none" strike="noStrike" kern="1200" cap="none" spc="0" normalizeH="0" baseline="0" noProof="0" dirty="0">
              <a:ln>
                <a:noFill/>
              </a:ln>
              <a:solidFill>
                <a:prstClr val="black"/>
              </a:solidFill>
              <a:effectLst/>
              <a:uLnTx/>
              <a:uFillTx/>
              <a:latin typeface="+mj-lt"/>
              <a:ea typeface="+mn-ea"/>
              <a:cs typeface="+mn-cs"/>
            </a:endParaRPr>
          </a:p>
          <a:p>
            <a:pPr marL="342900" indent="-342900" algn="l">
              <a:spcBef>
                <a:spcPts val="1200"/>
              </a:spcBef>
              <a:buFont typeface="Arial" pitchFamily="34" charset="0"/>
              <a:buAutoNum type="arabicPeriod"/>
            </a:pPr>
            <a:r>
              <a:rPr lang="de-AT" sz="1800" b="1" dirty="0">
                <a:solidFill>
                  <a:schemeClr val="tx1"/>
                </a:solidFill>
                <a:latin typeface="+mj-lt"/>
              </a:rPr>
              <a:t>„Multivitaminkraft“</a:t>
            </a:r>
            <a:br>
              <a:rPr lang="de-AT" sz="1800" b="1" dirty="0">
                <a:solidFill>
                  <a:schemeClr val="tx1"/>
                </a:solidFill>
                <a:latin typeface="+mj-lt"/>
              </a:rPr>
            </a:br>
            <a:r>
              <a:rPr lang="de-AT" sz="1800" dirty="0">
                <a:solidFill>
                  <a:schemeClr val="tx1"/>
                </a:solidFill>
                <a:latin typeface="+mj-lt"/>
              </a:rPr>
              <a:t>Alle Sinne einsetzen, multimedial lernen.</a:t>
            </a:r>
          </a:p>
          <a:p>
            <a:pPr marL="342900" indent="-342900" algn="l">
              <a:spcBef>
                <a:spcPts val="1200"/>
              </a:spcBef>
              <a:buFont typeface="Arial" pitchFamily="34" charset="0"/>
              <a:buAutoNum type="arabicPeriod"/>
            </a:pPr>
            <a:r>
              <a:rPr lang="de-AT" sz="1800" b="1" dirty="0">
                <a:solidFill>
                  <a:schemeClr val="tx1"/>
                </a:solidFill>
                <a:latin typeface="+mj-lt"/>
              </a:rPr>
              <a:t>Das richtige Werkzeug verwenden</a:t>
            </a:r>
            <a:br>
              <a:rPr lang="de-AT" sz="1800" b="1" dirty="0">
                <a:solidFill>
                  <a:schemeClr val="tx1"/>
                </a:solidFill>
                <a:latin typeface="+mj-lt"/>
              </a:rPr>
            </a:br>
            <a:r>
              <a:rPr lang="de-AT" sz="1800" dirty="0">
                <a:solidFill>
                  <a:schemeClr val="tx1"/>
                </a:solidFill>
                <a:latin typeface="+mj-lt"/>
              </a:rPr>
              <a:t>Einsatz von </a:t>
            </a:r>
            <a:r>
              <a:rPr lang="de-AT" sz="1800" dirty="0" err="1">
                <a:solidFill>
                  <a:schemeClr val="tx1"/>
                </a:solidFill>
                <a:latin typeface="+mj-lt"/>
              </a:rPr>
              <a:t>Geogebra</a:t>
            </a:r>
            <a:r>
              <a:rPr lang="de-AT" sz="1800" dirty="0">
                <a:solidFill>
                  <a:schemeClr val="tx1"/>
                </a:solidFill>
                <a:latin typeface="+mj-lt"/>
              </a:rPr>
              <a:t> o.ä. macht Formeln und Zusammenhänge verständlich.</a:t>
            </a:r>
          </a:p>
          <a:p>
            <a:pPr marL="342900" indent="-342900" algn="l">
              <a:spcBef>
                <a:spcPts val="1200"/>
              </a:spcBef>
              <a:buFont typeface="Arial" pitchFamily="34" charset="0"/>
              <a:buAutoNum type="arabicPeriod"/>
            </a:pPr>
            <a:r>
              <a:rPr lang="de-AT" sz="1800" b="1" dirty="0">
                <a:solidFill>
                  <a:schemeClr val="tx1"/>
                </a:solidFill>
                <a:latin typeface="+mj-lt"/>
              </a:rPr>
              <a:t>Hirn einschalten</a:t>
            </a:r>
            <a:br>
              <a:rPr lang="de-AT" sz="1800" b="1" dirty="0">
                <a:solidFill>
                  <a:schemeClr val="tx1"/>
                </a:solidFill>
                <a:latin typeface="+mj-lt"/>
              </a:rPr>
            </a:br>
            <a:r>
              <a:rPr lang="de-AT" sz="1800" dirty="0">
                <a:solidFill>
                  <a:schemeClr val="tx1"/>
                </a:solidFill>
                <a:latin typeface="+mj-lt"/>
              </a:rPr>
              <a:t>Hilfe geben, das Problem selbst zu lösen</a:t>
            </a:r>
            <a:r>
              <a:rPr lang="de-AT" sz="1800" dirty="0">
                <a:solidFill>
                  <a:prstClr val="black"/>
                </a:solidFill>
                <a:latin typeface="+mj-lt"/>
              </a:rPr>
              <a:t>.</a:t>
            </a:r>
            <a:endParaRPr lang="de-AT" sz="1800" i="1" dirty="0">
              <a:solidFill>
                <a:schemeClr val="tx1"/>
              </a:solidFill>
              <a:latin typeface="+mj-lt"/>
            </a:endParaRPr>
          </a:p>
          <a:p>
            <a:pPr marL="360363" indent="-360363" algn="l">
              <a:spcBef>
                <a:spcPts val="1200"/>
              </a:spcBef>
              <a:buFont typeface="Wingdings" panose="05000000000000000000" pitchFamily="2" charset="2"/>
              <a:buChar char="§"/>
            </a:pPr>
            <a:endParaRPr lang="de-AT" sz="2000" dirty="0">
              <a:solidFill>
                <a:schemeClr val="tx1"/>
              </a:solidFill>
            </a:endParaRPr>
          </a:p>
          <a:p>
            <a:pPr marL="360363" indent="-360363" algn="l">
              <a:spcBef>
                <a:spcPts val="1200"/>
              </a:spcBef>
              <a:buFont typeface="Wingdings" panose="05000000000000000000" pitchFamily="2" charset="2"/>
              <a:buChar char="§"/>
            </a:pPr>
            <a:endParaRPr lang="de-AT" sz="2000" dirty="0">
              <a:solidFill>
                <a:schemeClr val="tx1"/>
              </a:solidFill>
            </a:endParaRPr>
          </a:p>
          <a:p>
            <a:pPr algn="l">
              <a:spcBef>
                <a:spcPts val="1200"/>
              </a:spcBef>
            </a:pPr>
            <a:endParaRPr lang="de-AT" sz="2000" dirty="0">
              <a:solidFill>
                <a:schemeClr val="tx1"/>
              </a:solidFill>
            </a:endParaRPr>
          </a:p>
          <a:p>
            <a:pPr marL="360363" indent="-360363" algn="l">
              <a:spcBef>
                <a:spcPts val="1200"/>
              </a:spcBef>
              <a:buFont typeface="Wingdings" panose="05000000000000000000" pitchFamily="2" charset="2"/>
              <a:buChar char="§"/>
            </a:pPr>
            <a:endParaRPr lang="de-AT" sz="2000" dirty="0">
              <a:solidFill>
                <a:schemeClr val="tx1"/>
              </a:solidFill>
            </a:endParaRPr>
          </a:p>
        </p:txBody>
      </p:sp>
      <p:sp>
        <p:nvSpPr>
          <p:cNvPr id="10" name="Untertitel 2"/>
          <p:cNvSpPr txBox="1">
            <a:spLocks/>
          </p:cNvSpPr>
          <p:nvPr/>
        </p:nvSpPr>
        <p:spPr>
          <a:xfrm>
            <a:off x="4007768" y="620688"/>
            <a:ext cx="7920880" cy="648072"/>
          </a:xfrm>
          <a:prstGeom prst="rect">
            <a:avLst/>
          </a:prstGeom>
        </p:spPr>
        <p:txBody>
          <a:bodyPr vert="horz" lIns="91440" tIns="45720" rIns="91440" bIns="45720" rtlCol="0">
            <a:normAutofit fontScale="70000" lnSpcReduction="20000"/>
          </a:bodyPr>
          <a:lstStyle/>
          <a:p>
            <a:pPr marL="571500" indent="-571500">
              <a:spcBef>
                <a:spcPct val="20000"/>
              </a:spcBef>
              <a:defRPr/>
            </a:pPr>
            <a:r>
              <a:rPr lang="de-AT" sz="3600" b="1" i="1" dirty="0">
                <a:solidFill>
                  <a:prstClr val="black"/>
                </a:solidFill>
              </a:rPr>
              <a:t>10 Tipps zum besseren Mathematik Lernen und Verstehen</a:t>
            </a:r>
            <a:endParaRPr lang="de-AT" sz="3600" dirty="0">
              <a:solidFill>
                <a:prstClr val="black">
                  <a:tint val="75000"/>
                </a:prstClr>
              </a:solidFill>
            </a:endParaRPr>
          </a:p>
          <a:p>
            <a:pPr algn="ctr">
              <a:spcBef>
                <a:spcPct val="20000"/>
              </a:spcBef>
              <a:buFont typeface="Arial" pitchFamily="34" charset="0"/>
              <a:buNone/>
              <a:defRPr/>
            </a:pPr>
            <a:endParaRPr lang="de-AT" sz="3200" dirty="0">
              <a:solidFill>
                <a:prstClr val="black">
                  <a:tint val="75000"/>
                </a:prstClr>
              </a:solidFill>
            </a:endParaRPr>
          </a:p>
        </p:txBody>
      </p:sp>
      <p:cxnSp>
        <p:nvCxnSpPr>
          <p:cNvPr id="9" name="Gerade Verbindung 7">
            <a:extLst>
              <a:ext uri="{FF2B5EF4-FFF2-40B4-BE49-F238E27FC236}">
                <a16:creationId xmlns:a16="http://schemas.microsoft.com/office/drawing/2014/main" id="{264483F7-1CB3-417F-9158-BC92991F22CA}"/>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2" name="Foliennummernplatzhalter 6">
            <a:extLst>
              <a:ext uri="{FF2B5EF4-FFF2-40B4-BE49-F238E27FC236}">
                <a16:creationId xmlns:a16="http://schemas.microsoft.com/office/drawing/2014/main" id="{CC10EBC7-8D5C-4A68-805F-5B15E6803D1F}"/>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17</a:t>
            </a:fld>
            <a:endParaRPr lang="de-AT" sz="1200" dirty="0"/>
          </a:p>
        </p:txBody>
      </p:sp>
      <p:pic>
        <p:nvPicPr>
          <p:cNvPr id="8" name="Grafik 7">
            <a:extLst>
              <a:ext uri="{FF2B5EF4-FFF2-40B4-BE49-F238E27FC236}">
                <a16:creationId xmlns:a16="http://schemas.microsoft.com/office/drawing/2014/main" id="{24E1464F-7F89-49FA-90F7-4519849B65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1" name="Grafik 10">
            <a:extLst>
              <a:ext uri="{FF2B5EF4-FFF2-40B4-BE49-F238E27FC236}">
                <a16:creationId xmlns:a16="http://schemas.microsoft.com/office/drawing/2014/main" id="{7AF87BDA-E679-4617-9F04-D4A263E03D9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1044388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3935760" y="1772816"/>
            <a:ext cx="7056783" cy="4392488"/>
          </a:xfrm>
        </p:spPr>
        <p:txBody>
          <a:bodyPr>
            <a:noAutofit/>
          </a:bodyPr>
          <a:lstStyle/>
          <a:p>
            <a:pPr marL="342900" indent="-342900" algn="l">
              <a:spcBef>
                <a:spcPts val="1200"/>
              </a:spcBef>
              <a:buFont typeface="+mj-lt"/>
              <a:buAutoNum type="arabicPeriod" startAt="6"/>
            </a:pPr>
            <a:r>
              <a:rPr lang="de-AT" sz="1800" b="1" dirty="0">
                <a:solidFill>
                  <a:schemeClr val="tx1"/>
                </a:solidFill>
                <a:latin typeface="+mj-lt"/>
              </a:rPr>
              <a:t>Automatisch wie ein Roboter</a:t>
            </a:r>
            <a:br>
              <a:rPr lang="de-AT" sz="1800" b="1" dirty="0">
                <a:solidFill>
                  <a:schemeClr val="tx1"/>
                </a:solidFill>
                <a:latin typeface="+mj-lt"/>
              </a:rPr>
            </a:br>
            <a:r>
              <a:rPr lang="de-AT" sz="1800" dirty="0">
                <a:solidFill>
                  <a:schemeClr val="tx1"/>
                </a:solidFill>
                <a:latin typeface="+mj-lt"/>
              </a:rPr>
              <a:t>Grundlegende Fertigkeiten müssen automatisiert werden</a:t>
            </a:r>
          </a:p>
          <a:p>
            <a:pPr marL="342900" indent="-342900" algn="l">
              <a:spcBef>
                <a:spcPts val="1200"/>
              </a:spcBef>
              <a:buFont typeface="+mj-lt"/>
              <a:buAutoNum type="arabicPeriod" startAt="6"/>
            </a:pPr>
            <a:r>
              <a:rPr lang="de-AT" sz="1800" b="1" dirty="0">
                <a:solidFill>
                  <a:schemeClr val="tx1"/>
                </a:solidFill>
                <a:latin typeface="+mj-lt"/>
              </a:rPr>
              <a:t>Vokabel lernen</a:t>
            </a:r>
            <a:br>
              <a:rPr lang="de-AT" sz="1800" b="1" dirty="0">
                <a:solidFill>
                  <a:schemeClr val="tx1"/>
                </a:solidFill>
                <a:latin typeface="+mj-lt"/>
              </a:rPr>
            </a:br>
            <a:r>
              <a:rPr lang="de-AT" sz="1800" dirty="0">
                <a:solidFill>
                  <a:schemeClr val="tx1"/>
                </a:solidFill>
                <a:latin typeface="+mj-lt"/>
              </a:rPr>
              <a:t>Die Sprache der Mathematik lernen ist besonders wichtig für das Verstehen von Textbeispielen.</a:t>
            </a:r>
          </a:p>
          <a:p>
            <a:pPr marL="342900" indent="-342900" algn="l">
              <a:spcBef>
                <a:spcPts val="1200"/>
              </a:spcBef>
              <a:buFont typeface="+mj-lt"/>
              <a:buAutoNum type="arabicPeriod" startAt="6"/>
            </a:pPr>
            <a:r>
              <a:rPr lang="de-AT" sz="1800" b="1" dirty="0">
                <a:solidFill>
                  <a:schemeClr val="tx1"/>
                </a:solidFill>
                <a:latin typeface="+mj-lt"/>
              </a:rPr>
              <a:t>Planung ist das halbe Leben</a:t>
            </a:r>
            <a:br>
              <a:rPr lang="de-AT" sz="1800" b="1" dirty="0">
                <a:solidFill>
                  <a:schemeClr val="tx1"/>
                </a:solidFill>
                <a:latin typeface="+mj-lt"/>
              </a:rPr>
            </a:br>
            <a:r>
              <a:rPr lang="de-AT" sz="1800" dirty="0">
                <a:solidFill>
                  <a:schemeClr val="tx1"/>
                </a:solidFill>
                <a:latin typeface="+mj-lt"/>
              </a:rPr>
              <a:t>Rechtzeitig zu lernen beginnen. Und bei der Schularbeit zuerst die einfacheren Aufgaben lösen.</a:t>
            </a:r>
          </a:p>
          <a:p>
            <a:pPr marL="342900" indent="-342900" algn="l">
              <a:spcBef>
                <a:spcPts val="1200"/>
              </a:spcBef>
              <a:buFont typeface="+mj-lt"/>
              <a:buAutoNum type="arabicPeriod" startAt="6"/>
            </a:pPr>
            <a:r>
              <a:rPr lang="de-AT" sz="1800" b="1" dirty="0">
                <a:solidFill>
                  <a:schemeClr val="tx1"/>
                </a:solidFill>
                <a:latin typeface="+mj-lt"/>
              </a:rPr>
              <a:t>Lehrer*innen sind auch nur Menschen</a:t>
            </a:r>
            <a:br>
              <a:rPr lang="de-AT" sz="1800" b="1" dirty="0">
                <a:solidFill>
                  <a:schemeClr val="tx1"/>
                </a:solidFill>
                <a:latin typeface="+mj-lt"/>
              </a:rPr>
            </a:br>
            <a:r>
              <a:rPr lang="de-AT" sz="1800" dirty="0">
                <a:solidFill>
                  <a:schemeClr val="tx1"/>
                </a:solidFill>
                <a:latin typeface="+mj-lt"/>
              </a:rPr>
              <a:t>Taktik: Worauf legt die Lehrkraft besonderen Wert?</a:t>
            </a:r>
          </a:p>
          <a:p>
            <a:pPr marL="342900" indent="-342900" algn="l">
              <a:spcBef>
                <a:spcPts val="1200"/>
              </a:spcBef>
              <a:buFont typeface="+mj-lt"/>
              <a:buAutoNum type="arabicPeriod" startAt="6"/>
            </a:pPr>
            <a:r>
              <a:rPr lang="de-AT" sz="1800" b="1" dirty="0">
                <a:solidFill>
                  <a:schemeClr val="tx1"/>
                </a:solidFill>
                <a:latin typeface="+mj-lt"/>
              </a:rPr>
              <a:t>Keine Angst vor Mathematik!</a:t>
            </a:r>
            <a:br>
              <a:rPr lang="de-AT" sz="1800" b="1" dirty="0">
                <a:solidFill>
                  <a:schemeClr val="tx1"/>
                </a:solidFill>
                <a:latin typeface="+mj-lt"/>
              </a:rPr>
            </a:br>
            <a:r>
              <a:rPr lang="de-AT" sz="1800" dirty="0">
                <a:solidFill>
                  <a:schemeClr val="tx1"/>
                </a:solidFill>
                <a:latin typeface="+mj-lt"/>
              </a:rPr>
              <a:t>Gut vorbereiten, Prüfung simulieren, Erfolge feiern.</a:t>
            </a:r>
            <a:endParaRPr lang="de-AT" sz="2000" dirty="0">
              <a:solidFill>
                <a:schemeClr val="tx1"/>
              </a:solidFill>
            </a:endParaRPr>
          </a:p>
          <a:p>
            <a:pPr marL="360363" indent="-360363" algn="l">
              <a:spcBef>
                <a:spcPts val="1200"/>
              </a:spcBef>
              <a:buFont typeface="Wingdings" panose="05000000000000000000" pitchFamily="2" charset="2"/>
              <a:buChar char="§"/>
            </a:pPr>
            <a:endParaRPr lang="de-AT" sz="2000" dirty="0">
              <a:solidFill>
                <a:schemeClr val="tx1"/>
              </a:solidFill>
            </a:endParaRPr>
          </a:p>
          <a:p>
            <a:pPr algn="l">
              <a:spcBef>
                <a:spcPts val="1200"/>
              </a:spcBef>
            </a:pPr>
            <a:endParaRPr lang="de-AT" sz="2000" dirty="0">
              <a:solidFill>
                <a:schemeClr val="tx1"/>
              </a:solidFill>
            </a:endParaRPr>
          </a:p>
          <a:p>
            <a:pPr marL="360363" indent="-360363" algn="l">
              <a:spcBef>
                <a:spcPts val="1200"/>
              </a:spcBef>
              <a:buFont typeface="Wingdings" panose="05000000000000000000" pitchFamily="2" charset="2"/>
              <a:buChar char="§"/>
            </a:pPr>
            <a:endParaRPr lang="de-AT" sz="2000" dirty="0">
              <a:solidFill>
                <a:schemeClr val="tx1"/>
              </a:solidFill>
            </a:endParaRPr>
          </a:p>
        </p:txBody>
      </p:sp>
      <p:sp>
        <p:nvSpPr>
          <p:cNvPr id="10" name="Untertitel 2"/>
          <p:cNvSpPr txBox="1">
            <a:spLocks/>
          </p:cNvSpPr>
          <p:nvPr/>
        </p:nvSpPr>
        <p:spPr>
          <a:xfrm>
            <a:off x="4007768" y="620688"/>
            <a:ext cx="7920880" cy="648072"/>
          </a:xfrm>
          <a:prstGeom prst="rect">
            <a:avLst/>
          </a:prstGeom>
        </p:spPr>
        <p:txBody>
          <a:bodyPr vert="horz" lIns="91440" tIns="45720" rIns="91440" bIns="45720" rtlCol="0">
            <a:normAutofit fontScale="70000" lnSpcReduction="20000"/>
          </a:bodyPr>
          <a:lstStyle/>
          <a:p>
            <a:pPr marL="571500" indent="-571500">
              <a:spcBef>
                <a:spcPct val="20000"/>
              </a:spcBef>
              <a:defRPr/>
            </a:pPr>
            <a:r>
              <a:rPr lang="de-AT" sz="3600" b="1" i="1" dirty="0">
                <a:solidFill>
                  <a:prstClr val="black"/>
                </a:solidFill>
              </a:rPr>
              <a:t>10 Tipps zum besseren Mathematik Lernen und Verstehen</a:t>
            </a:r>
            <a:endParaRPr lang="de-AT" sz="3600" dirty="0">
              <a:solidFill>
                <a:prstClr val="black">
                  <a:tint val="75000"/>
                </a:prstClr>
              </a:solidFill>
            </a:endParaRPr>
          </a:p>
          <a:p>
            <a:pPr algn="ctr">
              <a:spcBef>
                <a:spcPct val="20000"/>
              </a:spcBef>
              <a:buFont typeface="Arial" pitchFamily="34" charset="0"/>
              <a:buNone/>
              <a:defRPr/>
            </a:pPr>
            <a:endParaRPr lang="de-AT" sz="3200" dirty="0">
              <a:solidFill>
                <a:prstClr val="black">
                  <a:tint val="75000"/>
                </a:prstClr>
              </a:solidFill>
            </a:endParaRPr>
          </a:p>
        </p:txBody>
      </p:sp>
      <p:cxnSp>
        <p:nvCxnSpPr>
          <p:cNvPr id="9" name="Gerade Verbindung 7">
            <a:extLst>
              <a:ext uri="{FF2B5EF4-FFF2-40B4-BE49-F238E27FC236}">
                <a16:creationId xmlns:a16="http://schemas.microsoft.com/office/drawing/2014/main" id="{264483F7-1CB3-417F-9158-BC92991F22CA}"/>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2" name="Foliennummernplatzhalter 6">
            <a:extLst>
              <a:ext uri="{FF2B5EF4-FFF2-40B4-BE49-F238E27FC236}">
                <a16:creationId xmlns:a16="http://schemas.microsoft.com/office/drawing/2014/main" id="{CC10EBC7-8D5C-4A68-805F-5B15E6803D1F}"/>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18</a:t>
            </a:fld>
            <a:endParaRPr lang="de-AT" sz="1200" dirty="0"/>
          </a:p>
        </p:txBody>
      </p:sp>
      <p:pic>
        <p:nvPicPr>
          <p:cNvPr id="8" name="Grafik 7">
            <a:extLst>
              <a:ext uri="{FF2B5EF4-FFF2-40B4-BE49-F238E27FC236}">
                <a16:creationId xmlns:a16="http://schemas.microsoft.com/office/drawing/2014/main" id="{54897A7D-7CB5-4916-9B8F-649CCE3CD5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1" name="Grafik 10">
            <a:extLst>
              <a:ext uri="{FF2B5EF4-FFF2-40B4-BE49-F238E27FC236}">
                <a16:creationId xmlns:a16="http://schemas.microsoft.com/office/drawing/2014/main" id="{B0CFE6D0-F07A-42BC-9DDD-DB247468498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4194381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0" y="1579216"/>
            <a:ext cx="12192000" cy="4010025"/>
          </a:xfrm>
        </p:spPr>
        <p:txBody>
          <a:bodyPr>
            <a:normAutofit/>
          </a:bodyPr>
          <a:lstStyle/>
          <a:p>
            <a:pPr algn="l"/>
            <a:endParaRPr lang="de-AT" sz="2800" dirty="0">
              <a:solidFill>
                <a:schemeClr val="tx1"/>
              </a:solidFill>
            </a:endParaRPr>
          </a:p>
          <a:p>
            <a:pPr algn="l"/>
            <a:endParaRPr lang="de-AT" sz="2800" dirty="0">
              <a:solidFill>
                <a:schemeClr val="tx1"/>
              </a:solidFill>
            </a:endParaRPr>
          </a:p>
          <a:p>
            <a:endParaRPr lang="de-AT" sz="2800" dirty="0">
              <a:solidFill>
                <a:schemeClr val="tx1"/>
              </a:solidFill>
            </a:endParaRPr>
          </a:p>
          <a:p>
            <a:r>
              <a:rPr lang="de-AT" sz="4000" dirty="0">
                <a:solidFill>
                  <a:schemeClr val="tx1"/>
                </a:solidFill>
              </a:rPr>
              <a:t>Vielen Dank für Ihre Aufmerksamkeit.</a:t>
            </a:r>
          </a:p>
          <a:p>
            <a:r>
              <a:rPr lang="de-AT" sz="4000" dirty="0">
                <a:solidFill>
                  <a:schemeClr val="tx1"/>
                </a:solidFill>
              </a:rPr>
              <a:t>Wir freuen uns auf Ihre Fragen!</a:t>
            </a:r>
          </a:p>
          <a:p>
            <a:endParaRPr lang="de-AT" sz="4000" dirty="0"/>
          </a:p>
          <a:p>
            <a:pPr marL="571500" indent="-571500" algn="l">
              <a:buFont typeface="Wingdings" panose="05000000000000000000" pitchFamily="2" charset="2"/>
              <a:buChar char="§"/>
            </a:pPr>
            <a:endParaRPr lang="de-AT" sz="4000" dirty="0"/>
          </a:p>
          <a:p>
            <a:endParaRPr lang="de-AT" dirty="0"/>
          </a:p>
        </p:txBody>
      </p:sp>
      <p:cxnSp>
        <p:nvCxnSpPr>
          <p:cNvPr id="7" name="Gerade Verbindung 7">
            <a:extLst>
              <a:ext uri="{FF2B5EF4-FFF2-40B4-BE49-F238E27FC236}">
                <a16:creationId xmlns:a16="http://schemas.microsoft.com/office/drawing/2014/main" id="{91A8B7FB-F196-40C0-BA54-C433D7A383B1}"/>
              </a:ext>
            </a:extLst>
          </p:cNvPr>
          <p:cNvCxnSpPr>
            <a:cxnSpLocks/>
          </p:cNvCxnSpPr>
          <p:nvPr/>
        </p:nvCxnSpPr>
        <p:spPr>
          <a:xfrm>
            <a:off x="551384" y="1844824"/>
            <a:ext cx="11161240"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pic>
        <p:nvPicPr>
          <p:cNvPr id="10" name="Grafik 9">
            <a:extLst>
              <a:ext uri="{FF2B5EF4-FFF2-40B4-BE49-F238E27FC236}">
                <a16:creationId xmlns:a16="http://schemas.microsoft.com/office/drawing/2014/main" id="{D525399D-8198-42C0-87A7-EDC6465C673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1864" y="769163"/>
            <a:ext cx="1764000" cy="677249"/>
          </a:xfrm>
          <a:prstGeom prst="rect">
            <a:avLst/>
          </a:prstGeom>
        </p:spPr>
      </p:pic>
    </p:spTree>
    <p:extLst>
      <p:ext uri="{BB962C8B-B14F-4D97-AF65-F5344CB8AC3E}">
        <p14:creationId xmlns:p14="http://schemas.microsoft.com/office/powerpoint/2010/main" val="3238494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6384032" y="2060848"/>
            <a:ext cx="4752528" cy="4010025"/>
          </a:xfrm>
        </p:spPr>
        <p:txBody>
          <a:bodyPr>
            <a:normAutofit lnSpcReduction="10000"/>
          </a:bodyPr>
          <a:lstStyle/>
          <a:p>
            <a:pPr algn="l"/>
            <a:r>
              <a:rPr lang="de-AT" sz="2400" dirty="0">
                <a:solidFill>
                  <a:schemeClr val="tx1"/>
                </a:solidFill>
              </a:rPr>
              <a:t>Angela Schmidt</a:t>
            </a:r>
          </a:p>
          <a:p>
            <a:pPr algn="l"/>
            <a:r>
              <a:rPr lang="de-AT" sz="2400" i="1" dirty="0">
                <a:solidFill>
                  <a:schemeClr val="tx1"/>
                </a:solidFill>
              </a:rPr>
              <a:t>LernQuadrat Unternehmenssprecherin</a:t>
            </a:r>
          </a:p>
          <a:p>
            <a:pPr algn="l"/>
            <a:endParaRPr lang="de-AT" sz="2400" i="1" dirty="0">
              <a:solidFill>
                <a:schemeClr val="tx1"/>
              </a:solidFill>
            </a:endParaRPr>
          </a:p>
          <a:p>
            <a:pPr algn="l"/>
            <a:endParaRPr lang="de-AT" sz="2400" dirty="0">
              <a:solidFill>
                <a:schemeClr val="tx1"/>
              </a:solidFill>
            </a:endParaRPr>
          </a:p>
          <a:p>
            <a:pPr algn="l"/>
            <a:endParaRPr lang="de-AT" sz="2400" dirty="0">
              <a:solidFill>
                <a:schemeClr val="tx1"/>
              </a:solidFill>
            </a:endParaRPr>
          </a:p>
          <a:p>
            <a:pPr algn="l"/>
            <a:r>
              <a:rPr lang="de-AT" sz="2400">
                <a:solidFill>
                  <a:schemeClr val="tx1"/>
                </a:solidFill>
              </a:rPr>
              <a:t>Dipl.-Ing</a:t>
            </a:r>
            <a:r>
              <a:rPr lang="de-AT" sz="2400" dirty="0">
                <a:solidFill>
                  <a:schemeClr val="tx1"/>
                </a:solidFill>
              </a:rPr>
              <a:t>. Peter </a:t>
            </a:r>
            <a:r>
              <a:rPr lang="de-AT" sz="2400" dirty="0" err="1">
                <a:solidFill>
                  <a:schemeClr val="tx1"/>
                </a:solidFill>
              </a:rPr>
              <a:t>Mischek</a:t>
            </a:r>
            <a:endParaRPr lang="de-AT" sz="2400" dirty="0">
              <a:solidFill>
                <a:schemeClr val="tx1"/>
              </a:solidFill>
            </a:endParaRPr>
          </a:p>
          <a:p>
            <a:pPr algn="l"/>
            <a:r>
              <a:rPr lang="de-AT" sz="2400" i="1" dirty="0">
                <a:solidFill>
                  <a:schemeClr val="tx1"/>
                </a:solidFill>
              </a:rPr>
              <a:t>Inhaber der LernQuadrat-Institute Hollabrunn, Korneuburg, Krems, Stockerau und Tulln</a:t>
            </a:r>
          </a:p>
        </p:txBody>
      </p:sp>
      <p:sp>
        <p:nvSpPr>
          <p:cNvPr id="10" name="Untertitel 2"/>
          <p:cNvSpPr txBox="1">
            <a:spLocks/>
          </p:cNvSpPr>
          <p:nvPr/>
        </p:nvSpPr>
        <p:spPr>
          <a:xfrm>
            <a:off x="4120084" y="404665"/>
            <a:ext cx="5648325" cy="648072"/>
          </a:xfrm>
          <a:prstGeom prst="rect">
            <a:avLst/>
          </a:prstGeom>
        </p:spPr>
        <p:txBody>
          <a:bodyPr vert="horz" lIns="91440" tIns="45720" rIns="91440" bIns="45720" rtlCol="0">
            <a:normAutofit/>
          </a:bodyPr>
          <a:lstStyle/>
          <a:p>
            <a:pPr marL="571500" indent="-571500">
              <a:spcBef>
                <a:spcPct val="20000"/>
              </a:spcBef>
              <a:defRPr/>
            </a:pPr>
            <a:r>
              <a:rPr lang="de-AT" sz="3200" b="1" i="1" dirty="0">
                <a:solidFill>
                  <a:prstClr val="black"/>
                </a:solidFill>
              </a:rPr>
              <a:t>Ihre Gesprächspartner</a:t>
            </a:r>
          </a:p>
          <a:p>
            <a:pPr marL="571500" indent="-571500">
              <a:spcBef>
                <a:spcPct val="20000"/>
              </a:spcBef>
              <a:buFont typeface="Wingdings" panose="05000000000000000000" pitchFamily="2" charset="2"/>
              <a:buChar char="§"/>
              <a:defRPr/>
            </a:pPr>
            <a:endParaRPr lang="de-AT" sz="3600" dirty="0">
              <a:solidFill>
                <a:prstClr val="black">
                  <a:tint val="75000"/>
                </a:prstClr>
              </a:solidFill>
            </a:endParaRPr>
          </a:p>
          <a:p>
            <a:pPr algn="ctr">
              <a:spcBef>
                <a:spcPct val="20000"/>
              </a:spcBef>
              <a:buFont typeface="Arial" pitchFamily="34" charset="0"/>
              <a:buNone/>
              <a:defRPr/>
            </a:pPr>
            <a:endParaRPr lang="de-AT" sz="3200" dirty="0">
              <a:solidFill>
                <a:prstClr val="black">
                  <a:tint val="75000"/>
                </a:prstClr>
              </a:solidFill>
            </a:endParaRPr>
          </a:p>
        </p:txBody>
      </p:sp>
      <p:cxnSp>
        <p:nvCxnSpPr>
          <p:cNvPr id="11" name="Gerade Verbindung 7">
            <a:extLst>
              <a:ext uri="{FF2B5EF4-FFF2-40B4-BE49-F238E27FC236}">
                <a16:creationId xmlns:a16="http://schemas.microsoft.com/office/drawing/2014/main" id="{66EDBDDA-D879-4FCB-BECC-E4553A0408B8}"/>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pic>
        <p:nvPicPr>
          <p:cNvPr id="4" name="Grafik 3" descr="Ein Bild, das Person, Kleidung, Wand, lächelnd enthält.&#10;&#10;Automatisch generierte Beschreibung">
            <a:extLst>
              <a:ext uri="{FF2B5EF4-FFF2-40B4-BE49-F238E27FC236}">
                <a16:creationId xmlns:a16="http://schemas.microsoft.com/office/drawing/2014/main" id="{F12D81BC-A5CC-4B14-9826-DDB1EBDB0343}"/>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flipH="1">
            <a:off x="4187968" y="1881008"/>
            <a:ext cx="1800000" cy="1800000"/>
          </a:xfrm>
          <a:prstGeom prst="rect">
            <a:avLst/>
          </a:prstGeom>
        </p:spPr>
      </p:pic>
      <p:pic>
        <p:nvPicPr>
          <p:cNvPr id="7" name="Grafik 6">
            <a:extLst>
              <a:ext uri="{FF2B5EF4-FFF2-40B4-BE49-F238E27FC236}">
                <a16:creationId xmlns:a16="http://schemas.microsoft.com/office/drawing/2014/main" id="{A3211E60-6DAE-490E-A76A-E928A71D976D}"/>
              </a:ext>
            </a:extLst>
          </p:cNvPr>
          <p:cNvPicPr>
            <a:picLocks/>
          </p:cNvPicPr>
          <p:nvPr/>
        </p:nvPicPr>
        <p:blipFill>
          <a:blip r:embed="rId3" cstate="print">
            <a:extLst>
              <a:ext uri="{28A0092B-C50C-407E-A947-70E740481C1C}">
                <a14:useLocalDpi xmlns:a14="http://schemas.microsoft.com/office/drawing/2010/main" val="0"/>
              </a:ext>
            </a:extLst>
          </a:blip>
          <a:stretch>
            <a:fillRect/>
          </a:stretch>
        </p:blipFill>
        <p:spPr>
          <a:xfrm flipH="1">
            <a:off x="4187968" y="4270873"/>
            <a:ext cx="1800000" cy="1800000"/>
          </a:xfrm>
          <a:prstGeom prst="rect">
            <a:avLst/>
          </a:prstGeom>
        </p:spPr>
      </p:pic>
      <p:pic>
        <p:nvPicPr>
          <p:cNvPr id="13" name="Grafik 12">
            <a:extLst>
              <a:ext uri="{FF2B5EF4-FFF2-40B4-BE49-F238E27FC236}">
                <a16:creationId xmlns:a16="http://schemas.microsoft.com/office/drawing/2014/main" id="{8B4EBAF2-2B83-4740-93E1-9D927B737F31}"/>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pic>
        <p:nvPicPr>
          <p:cNvPr id="14" name="Grafik 13">
            <a:extLst>
              <a:ext uri="{FF2B5EF4-FFF2-40B4-BE49-F238E27FC236}">
                <a16:creationId xmlns:a16="http://schemas.microsoft.com/office/drawing/2014/main" id="{572B6346-1CDA-45B7-9B20-E10A963A2BD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spTree>
    <p:extLst>
      <p:ext uri="{BB962C8B-B14F-4D97-AF65-F5344CB8AC3E}">
        <p14:creationId xmlns:p14="http://schemas.microsoft.com/office/powerpoint/2010/main" val="3147829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sp>
        <p:nvSpPr>
          <p:cNvPr id="6" name="Untertitel 2"/>
          <p:cNvSpPr>
            <a:spLocks noGrp="1"/>
          </p:cNvSpPr>
          <p:nvPr>
            <p:ph type="subTitle" idx="1"/>
          </p:nvPr>
        </p:nvSpPr>
        <p:spPr>
          <a:xfrm>
            <a:off x="4120084" y="1651224"/>
            <a:ext cx="6584428" cy="4730103"/>
          </a:xfrm>
        </p:spPr>
        <p:txBody>
          <a:bodyPr>
            <a:normAutofit/>
          </a:bodyPr>
          <a:lstStyle/>
          <a:p>
            <a:pPr marL="571500" indent="-571500" algn="l">
              <a:spcBef>
                <a:spcPts val="1200"/>
              </a:spcBef>
              <a:buFont typeface="Wingdings" panose="05000000000000000000" pitchFamily="2" charset="2"/>
              <a:buChar char="§"/>
            </a:pPr>
            <a:r>
              <a:rPr lang="de-AT" sz="2400" dirty="0">
                <a:solidFill>
                  <a:schemeClr val="tx1"/>
                </a:solidFill>
              </a:rPr>
              <a:t>Erfolgreiche Nachhilfe seit über 20 Jahren</a:t>
            </a:r>
          </a:p>
          <a:p>
            <a:pPr marL="571500" indent="-571500" algn="l">
              <a:spcBef>
                <a:spcPts val="1200"/>
              </a:spcBef>
              <a:buFont typeface="Wingdings" panose="05000000000000000000" pitchFamily="2" charset="2"/>
              <a:buChar char="§"/>
            </a:pPr>
            <a:r>
              <a:rPr lang="de-AT" sz="2400" dirty="0">
                <a:solidFill>
                  <a:schemeClr val="tx1"/>
                </a:solidFill>
              </a:rPr>
              <a:t>80 Mal in Österreich</a:t>
            </a:r>
          </a:p>
          <a:p>
            <a:pPr marL="571500" indent="-571500" algn="l">
              <a:spcBef>
                <a:spcPts val="1200"/>
              </a:spcBef>
              <a:buFont typeface="Wingdings" panose="05000000000000000000" pitchFamily="2" charset="2"/>
              <a:buChar char="§"/>
            </a:pPr>
            <a:r>
              <a:rPr lang="de-AT" sz="2400" dirty="0">
                <a:solidFill>
                  <a:schemeClr val="tx1"/>
                </a:solidFill>
              </a:rPr>
              <a:t>In allen Bundesländern</a:t>
            </a:r>
          </a:p>
          <a:p>
            <a:pPr marL="571500" indent="-571500" algn="l">
              <a:spcBef>
                <a:spcPts val="1200"/>
              </a:spcBef>
              <a:buFont typeface="Wingdings" panose="05000000000000000000" pitchFamily="2" charset="2"/>
              <a:buChar char="§"/>
            </a:pPr>
            <a:r>
              <a:rPr lang="de-AT" sz="2400" dirty="0">
                <a:solidFill>
                  <a:schemeClr val="tx1"/>
                </a:solidFill>
              </a:rPr>
              <a:t>Jedes Alter, alle Fächer</a:t>
            </a:r>
          </a:p>
          <a:p>
            <a:pPr marL="571500" indent="-571500" algn="l">
              <a:spcBef>
                <a:spcPts val="1200"/>
              </a:spcBef>
              <a:buFont typeface="Wingdings" panose="05000000000000000000" pitchFamily="2" charset="2"/>
              <a:buChar char="§"/>
            </a:pPr>
            <a:r>
              <a:rPr lang="de-AT" sz="2400" dirty="0">
                <a:solidFill>
                  <a:schemeClr val="tx1"/>
                </a:solidFill>
              </a:rPr>
              <a:t>Kleingruppen- und Einzeltraining</a:t>
            </a:r>
          </a:p>
          <a:p>
            <a:pPr marL="571500" indent="-571500" algn="l">
              <a:spcBef>
                <a:spcPts val="1200"/>
              </a:spcBef>
              <a:buFont typeface="Wingdings" panose="05000000000000000000" pitchFamily="2" charset="2"/>
              <a:buChar char="§"/>
            </a:pPr>
            <a:r>
              <a:rPr lang="de-AT" sz="2400" dirty="0">
                <a:solidFill>
                  <a:schemeClr val="tx1"/>
                </a:solidFill>
              </a:rPr>
              <a:t>Nachhilfe online und offline</a:t>
            </a:r>
          </a:p>
          <a:p>
            <a:pPr algn="l">
              <a:spcBef>
                <a:spcPts val="1200"/>
              </a:spcBef>
            </a:pPr>
            <a:endParaRPr lang="de-AT" sz="2400" dirty="0">
              <a:solidFill>
                <a:schemeClr val="tx1"/>
              </a:solidFill>
            </a:endParaRPr>
          </a:p>
          <a:p>
            <a:pPr marL="571500" indent="-571500" algn="l">
              <a:buFont typeface="Wingdings" panose="05000000000000000000" pitchFamily="2" charset="2"/>
              <a:buChar char="§"/>
            </a:pPr>
            <a:endParaRPr lang="de-AT" sz="3600" dirty="0"/>
          </a:p>
          <a:p>
            <a:pPr marL="571500" indent="-571500" algn="l">
              <a:buFont typeface="Wingdings" panose="05000000000000000000" pitchFamily="2" charset="2"/>
              <a:buChar char="§"/>
            </a:pPr>
            <a:endParaRPr lang="de-AT" sz="3600" dirty="0"/>
          </a:p>
          <a:p>
            <a:endParaRPr lang="de-AT" dirty="0"/>
          </a:p>
        </p:txBody>
      </p:sp>
      <p:sp>
        <p:nvSpPr>
          <p:cNvPr id="10" name="Untertitel 2"/>
          <p:cNvSpPr txBox="1">
            <a:spLocks/>
          </p:cNvSpPr>
          <p:nvPr/>
        </p:nvSpPr>
        <p:spPr>
          <a:xfrm>
            <a:off x="4007769" y="404664"/>
            <a:ext cx="5648325" cy="648072"/>
          </a:xfrm>
          <a:prstGeom prst="rect">
            <a:avLst/>
          </a:prstGeom>
        </p:spPr>
        <p:txBody>
          <a:bodyPr vert="horz" lIns="91440" tIns="45720" rIns="91440" bIns="45720" rtlCol="0">
            <a:normAutofit/>
          </a:bodyPr>
          <a:lstStyle/>
          <a:p>
            <a:pPr marL="571500" indent="-571500">
              <a:spcBef>
                <a:spcPct val="20000"/>
              </a:spcBef>
              <a:defRPr/>
            </a:pPr>
            <a:r>
              <a:rPr lang="de-AT" sz="3200" b="1" i="1" dirty="0">
                <a:solidFill>
                  <a:prstClr val="black"/>
                </a:solidFill>
              </a:rPr>
              <a:t>LernQuadrat</a:t>
            </a:r>
          </a:p>
          <a:p>
            <a:pPr>
              <a:spcBef>
                <a:spcPct val="20000"/>
              </a:spcBef>
              <a:defRPr/>
            </a:pPr>
            <a:endParaRPr lang="de-AT" sz="3600" dirty="0">
              <a:solidFill>
                <a:prstClr val="black">
                  <a:tint val="75000"/>
                </a:prstClr>
              </a:solidFill>
            </a:endParaRPr>
          </a:p>
        </p:txBody>
      </p:sp>
      <p:sp>
        <p:nvSpPr>
          <p:cNvPr id="9" name="Foliennummernplatzhalter 6">
            <a:extLst>
              <a:ext uri="{FF2B5EF4-FFF2-40B4-BE49-F238E27FC236}">
                <a16:creationId xmlns:a16="http://schemas.microsoft.com/office/drawing/2014/main" id="{EE09F57F-55F6-42CC-A9CD-335C6B6B1001}"/>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3</a:t>
            </a:fld>
            <a:endParaRPr lang="de-AT" sz="1200" dirty="0"/>
          </a:p>
        </p:txBody>
      </p:sp>
      <p:cxnSp>
        <p:nvCxnSpPr>
          <p:cNvPr id="11" name="Gerade Verbindung 7">
            <a:extLst>
              <a:ext uri="{FF2B5EF4-FFF2-40B4-BE49-F238E27FC236}">
                <a16:creationId xmlns:a16="http://schemas.microsoft.com/office/drawing/2014/main" id="{4A33BBA6-FC02-43DB-B81A-AFEEAE992AAD}"/>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pic>
        <p:nvPicPr>
          <p:cNvPr id="8" name="Grafik 7">
            <a:extLst>
              <a:ext uri="{FF2B5EF4-FFF2-40B4-BE49-F238E27FC236}">
                <a16:creationId xmlns:a16="http://schemas.microsoft.com/office/drawing/2014/main" id="{420A2BAA-1D15-47A6-9E12-E8088303A9F6}"/>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1848457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4117678" y="1916833"/>
            <a:ext cx="7234906" cy="4010025"/>
          </a:xfrm>
        </p:spPr>
        <p:txBody>
          <a:bodyPr>
            <a:normAutofit fontScale="70000" lnSpcReduction="20000"/>
          </a:bodyPr>
          <a:lstStyle/>
          <a:p>
            <a:pPr marL="571500" indent="-571500" algn="l">
              <a:lnSpc>
                <a:spcPct val="120000"/>
              </a:lnSpc>
              <a:spcBef>
                <a:spcPts val="1200"/>
              </a:spcBef>
              <a:buFont typeface="Wingdings" panose="05000000000000000000" pitchFamily="2" charset="2"/>
              <a:buChar char="§"/>
            </a:pPr>
            <a:r>
              <a:rPr lang="de-AT" sz="2800" dirty="0">
                <a:solidFill>
                  <a:schemeClr val="tx1"/>
                </a:solidFill>
              </a:rPr>
              <a:t>Wie beurteilen die Schülerinnen und Schüler den Mathe-Unterricht und ihre Mathe-Lehrkraft?</a:t>
            </a:r>
          </a:p>
          <a:p>
            <a:pPr marL="571500" indent="-571500" algn="l">
              <a:lnSpc>
                <a:spcPct val="120000"/>
              </a:lnSpc>
              <a:spcBef>
                <a:spcPts val="1200"/>
              </a:spcBef>
              <a:buFont typeface="Wingdings" panose="05000000000000000000" pitchFamily="2" charset="2"/>
              <a:buChar char="§"/>
            </a:pPr>
            <a:r>
              <a:rPr lang="de-AT" sz="2800" dirty="0">
                <a:solidFill>
                  <a:schemeClr val="tx1"/>
                </a:solidFill>
              </a:rPr>
              <a:t>Wie gut verstehen sie den Mathe-Lehrstoff und wo finden sie Hilfe?</a:t>
            </a:r>
          </a:p>
          <a:p>
            <a:pPr marL="571500" indent="-571500" algn="l">
              <a:lnSpc>
                <a:spcPct val="120000"/>
              </a:lnSpc>
              <a:spcBef>
                <a:spcPts val="1200"/>
              </a:spcBef>
              <a:buFont typeface="Wingdings" panose="05000000000000000000" pitchFamily="2" charset="2"/>
              <a:buChar char="§"/>
            </a:pPr>
            <a:r>
              <a:rPr lang="de-AT" sz="2800" dirty="0">
                <a:solidFill>
                  <a:schemeClr val="tx1"/>
                </a:solidFill>
              </a:rPr>
              <a:t>Welche Emotionen löst der Mathe-Unterricht bei den Jugendlichen aus?</a:t>
            </a:r>
          </a:p>
          <a:p>
            <a:pPr marL="571500" indent="-571500" algn="l">
              <a:lnSpc>
                <a:spcPct val="120000"/>
              </a:lnSpc>
              <a:spcBef>
                <a:spcPts val="1200"/>
              </a:spcBef>
              <a:buFont typeface="Wingdings" panose="05000000000000000000" pitchFamily="2" charset="2"/>
              <a:buChar char="§"/>
            </a:pPr>
            <a:r>
              <a:rPr lang="de-AT" sz="2800" dirty="0">
                <a:solidFill>
                  <a:schemeClr val="tx1"/>
                </a:solidFill>
              </a:rPr>
              <a:t>Welche Mathe-Themen bereiten den Schülerinnen und Schülern besondere Probleme?</a:t>
            </a:r>
          </a:p>
          <a:p>
            <a:pPr marL="571500" indent="-571500" algn="l">
              <a:lnSpc>
                <a:spcPct val="120000"/>
              </a:lnSpc>
              <a:spcBef>
                <a:spcPts val="1200"/>
              </a:spcBef>
              <a:buFont typeface="Wingdings" panose="05000000000000000000" pitchFamily="2" charset="2"/>
              <a:buChar char="§"/>
            </a:pPr>
            <a:r>
              <a:rPr lang="de-AT" sz="2800" dirty="0">
                <a:solidFill>
                  <a:schemeClr val="tx1"/>
                </a:solidFill>
              </a:rPr>
              <a:t>Wie haben sich die pandemiebedingten Entwicklungen auf den Mathe-Unterricht und die Noten ausgewirkt?</a:t>
            </a:r>
            <a:endParaRPr lang="de-AT" sz="2400" dirty="0">
              <a:solidFill>
                <a:schemeClr val="tx1"/>
              </a:solidFill>
            </a:endParaRPr>
          </a:p>
          <a:p>
            <a:pPr marL="571500" indent="-571500" algn="l">
              <a:spcBef>
                <a:spcPts val="1200"/>
              </a:spcBef>
              <a:buFont typeface="Wingdings" panose="05000000000000000000" pitchFamily="2" charset="2"/>
              <a:buChar char="§"/>
            </a:pPr>
            <a:endParaRPr lang="de-AT" sz="2400" dirty="0">
              <a:solidFill>
                <a:schemeClr val="tx1"/>
              </a:solidFill>
            </a:endParaRPr>
          </a:p>
          <a:p>
            <a:pPr marL="571500" indent="-571500" algn="l">
              <a:spcBef>
                <a:spcPts val="1200"/>
              </a:spcBef>
              <a:buFont typeface="Wingdings" panose="05000000000000000000" pitchFamily="2" charset="2"/>
              <a:buChar char="§"/>
            </a:pPr>
            <a:endParaRPr lang="de-AT" sz="3600" dirty="0">
              <a:solidFill>
                <a:schemeClr val="tx1"/>
              </a:solidFill>
            </a:endParaRPr>
          </a:p>
          <a:p>
            <a:pPr marL="571500" indent="-571500" algn="l">
              <a:spcBef>
                <a:spcPts val="1200"/>
              </a:spcBef>
              <a:buFont typeface="Wingdings" panose="05000000000000000000" pitchFamily="2" charset="2"/>
              <a:buChar char="§"/>
            </a:pPr>
            <a:endParaRPr lang="de-AT" sz="3600" dirty="0"/>
          </a:p>
          <a:p>
            <a:pPr marL="571500" indent="-571500" algn="l">
              <a:buFont typeface="Wingdings" panose="05000000000000000000" pitchFamily="2" charset="2"/>
              <a:buChar char="§"/>
            </a:pPr>
            <a:endParaRPr lang="de-AT" sz="3600" dirty="0"/>
          </a:p>
          <a:p>
            <a:endParaRPr lang="de-AT" dirty="0"/>
          </a:p>
        </p:txBody>
      </p:sp>
      <p:sp>
        <p:nvSpPr>
          <p:cNvPr id="10" name="Untertitel 2"/>
          <p:cNvSpPr txBox="1">
            <a:spLocks/>
          </p:cNvSpPr>
          <p:nvPr/>
        </p:nvSpPr>
        <p:spPr>
          <a:xfrm>
            <a:off x="4007768" y="404664"/>
            <a:ext cx="5832648" cy="720080"/>
          </a:xfrm>
          <a:prstGeom prst="rect">
            <a:avLst/>
          </a:prstGeom>
        </p:spPr>
        <p:txBody>
          <a:bodyPr vert="horz" lIns="91440" tIns="45720" rIns="91440" bIns="45720" rtlCol="0">
            <a:noAutofit/>
          </a:bodyPr>
          <a:lstStyle/>
          <a:p>
            <a:pPr>
              <a:lnSpc>
                <a:spcPct val="90000"/>
              </a:lnSpc>
              <a:spcBef>
                <a:spcPct val="20000"/>
              </a:spcBef>
              <a:defRPr/>
            </a:pPr>
            <a:r>
              <a:rPr lang="de-AT" sz="2400" b="1" i="1" dirty="0">
                <a:solidFill>
                  <a:prstClr val="black"/>
                </a:solidFill>
              </a:rPr>
              <a:t>Umfrage „Mathe aus der Sicht der Schülerinnen und Schüler“ - Fragestellungen</a:t>
            </a:r>
          </a:p>
        </p:txBody>
      </p:sp>
      <p:cxnSp>
        <p:nvCxnSpPr>
          <p:cNvPr id="11" name="Gerade Verbindung 7">
            <a:extLst>
              <a:ext uri="{FF2B5EF4-FFF2-40B4-BE49-F238E27FC236}">
                <a16:creationId xmlns:a16="http://schemas.microsoft.com/office/drawing/2014/main" id="{366129AB-82D9-4EDF-803A-606E900C52A4}"/>
              </a:ext>
            </a:extLst>
          </p:cNvPr>
          <p:cNvCxnSpPr>
            <a:cxnSpLocks/>
          </p:cNvCxnSpPr>
          <p:nvPr/>
        </p:nvCxnSpPr>
        <p:spPr>
          <a:xfrm>
            <a:off x="3935760" y="162880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2" name="Foliennummernplatzhalter 6">
            <a:extLst>
              <a:ext uri="{FF2B5EF4-FFF2-40B4-BE49-F238E27FC236}">
                <a16:creationId xmlns:a16="http://schemas.microsoft.com/office/drawing/2014/main" id="{DDCC5AAD-1A21-477E-8123-A439E12AA31A}"/>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4</a:t>
            </a:fld>
            <a:endParaRPr lang="de-AT" sz="1200" dirty="0"/>
          </a:p>
        </p:txBody>
      </p:sp>
      <p:pic>
        <p:nvPicPr>
          <p:cNvPr id="8" name="Grafik 7">
            <a:extLst>
              <a:ext uri="{FF2B5EF4-FFF2-40B4-BE49-F238E27FC236}">
                <a16:creationId xmlns:a16="http://schemas.microsoft.com/office/drawing/2014/main" id="{8488EF99-6EAF-4D4D-8BCC-2991DD24962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9" name="Grafik 8">
            <a:extLst>
              <a:ext uri="{FF2B5EF4-FFF2-40B4-BE49-F238E27FC236}">
                <a16:creationId xmlns:a16="http://schemas.microsoft.com/office/drawing/2014/main" id="{170FB279-0499-42B5-B4E6-6FCAADEC19E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1848457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4151785" y="2204865"/>
            <a:ext cx="5648325" cy="4010025"/>
          </a:xfrm>
        </p:spPr>
        <p:txBody>
          <a:bodyPr>
            <a:normAutofit/>
          </a:bodyPr>
          <a:lstStyle/>
          <a:p>
            <a:pPr marL="571500" indent="-571500" algn="l">
              <a:spcBef>
                <a:spcPts val="1200"/>
              </a:spcBef>
              <a:buFont typeface="Wingdings" panose="05000000000000000000" pitchFamily="2" charset="2"/>
              <a:buChar char="§"/>
            </a:pPr>
            <a:r>
              <a:rPr lang="de-AT" sz="2400" dirty="0">
                <a:solidFill>
                  <a:schemeClr val="tx1"/>
                </a:solidFill>
              </a:rPr>
              <a:t>Online-Befragung</a:t>
            </a:r>
          </a:p>
          <a:p>
            <a:pPr marL="571500" indent="-571500" algn="l">
              <a:spcBef>
                <a:spcPts val="1200"/>
              </a:spcBef>
              <a:buFont typeface="Wingdings" panose="05000000000000000000" pitchFamily="2" charset="2"/>
              <a:buChar char="§"/>
            </a:pPr>
            <a:r>
              <a:rPr lang="de-AT" sz="2400" dirty="0">
                <a:solidFill>
                  <a:schemeClr val="tx1"/>
                </a:solidFill>
              </a:rPr>
              <a:t>Sommer 2021</a:t>
            </a:r>
          </a:p>
          <a:p>
            <a:pPr marL="571500" indent="-571500" algn="l">
              <a:spcBef>
                <a:spcPts val="1200"/>
              </a:spcBef>
              <a:buFont typeface="Wingdings" panose="05000000000000000000" pitchFamily="2" charset="2"/>
              <a:buChar char="§"/>
            </a:pPr>
            <a:r>
              <a:rPr lang="de-AT" sz="2400" dirty="0">
                <a:solidFill>
                  <a:schemeClr val="tx1"/>
                </a:solidFill>
              </a:rPr>
              <a:t>635 Schülerinnen und Schüler im Alter von 10-19 Jahren</a:t>
            </a:r>
            <a:endParaRPr lang="de-AT" sz="3600" dirty="0"/>
          </a:p>
          <a:p>
            <a:endParaRPr lang="de-AT" dirty="0"/>
          </a:p>
        </p:txBody>
      </p:sp>
      <p:sp>
        <p:nvSpPr>
          <p:cNvPr id="10" name="Untertitel 2"/>
          <p:cNvSpPr txBox="1">
            <a:spLocks/>
          </p:cNvSpPr>
          <p:nvPr/>
        </p:nvSpPr>
        <p:spPr>
          <a:xfrm>
            <a:off x="4007769" y="490506"/>
            <a:ext cx="6480719" cy="562230"/>
          </a:xfrm>
          <a:prstGeom prst="rect">
            <a:avLst/>
          </a:prstGeom>
        </p:spPr>
        <p:txBody>
          <a:bodyPr vert="horz" lIns="91440" tIns="45720" rIns="91440" bIns="45720" rtlCol="0">
            <a:normAutofit fontScale="25000" lnSpcReduction="20000"/>
          </a:bodyPr>
          <a:lstStyle/>
          <a:p>
            <a:pPr>
              <a:lnSpc>
                <a:spcPct val="110000"/>
              </a:lnSpc>
              <a:spcBef>
                <a:spcPct val="20000"/>
              </a:spcBef>
              <a:defRPr/>
            </a:pPr>
            <a:r>
              <a:rPr lang="de-AT" sz="9600" b="1" i="1" dirty="0">
                <a:solidFill>
                  <a:prstClr val="black"/>
                </a:solidFill>
              </a:rPr>
              <a:t>Umfrage „Mathe aus der Sicht der Schülerinnen und Schüler“ – Daten und Fakten</a:t>
            </a:r>
          </a:p>
          <a:p>
            <a:pPr marL="571500" indent="-571500">
              <a:spcBef>
                <a:spcPct val="20000"/>
              </a:spcBef>
              <a:buFont typeface="Wingdings" panose="05000000000000000000" pitchFamily="2" charset="2"/>
              <a:buChar char="§"/>
              <a:defRPr/>
            </a:pPr>
            <a:endParaRPr lang="de-AT" sz="3600" dirty="0">
              <a:solidFill>
                <a:prstClr val="black">
                  <a:tint val="75000"/>
                </a:prstClr>
              </a:solidFill>
            </a:endParaRPr>
          </a:p>
          <a:p>
            <a:pPr algn="ctr">
              <a:spcBef>
                <a:spcPct val="20000"/>
              </a:spcBef>
              <a:buFont typeface="Arial" pitchFamily="34" charset="0"/>
              <a:buNone/>
              <a:defRPr/>
            </a:pPr>
            <a:endParaRPr lang="de-AT" sz="3200" dirty="0">
              <a:solidFill>
                <a:prstClr val="black">
                  <a:tint val="75000"/>
                </a:prstClr>
              </a:solidFill>
            </a:endParaRPr>
          </a:p>
        </p:txBody>
      </p:sp>
      <p:cxnSp>
        <p:nvCxnSpPr>
          <p:cNvPr id="11" name="Gerade Verbindung 7">
            <a:extLst>
              <a:ext uri="{FF2B5EF4-FFF2-40B4-BE49-F238E27FC236}">
                <a16:creationId xmlns:a16="http://schemas.microsoft.com/office/drawing/2014/main" id="{9D608FE6-B065-4415-9568-92CE585AEBB9}"/>
              </a:ext>
            </a:extLst>
          </p:cNvPr>
          <p:cNvCxnSpPr>
            <a:cxnSpLocks/>
          </p:cNvCxnSpPr>
          <p:nvPr/>
        </p:nvCxnSpPr>
        <p:spPr>
          <a:xfrm>
            <a:off x="3935760" y="1700808"/>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2" name="Foliennummernplatzhalter 6">
            <a:extLst>
              <a:ext uri="{FF2B5EF4-FFF2-40B4-BE49-F238E27FC236}">
                <a16:creationId xmlns:a16="http://schemas.microsoft.com/office/drawing/2014/main" id="{3CFB4AA2-D377-4C12-9482-C79A76AE2F08}"/>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5</a:t>
            </a:fld>
            <a:endParaRPr lang="de-AT" sz="1200" dirty="0"/>
          </a:p>
        </p:txBody>
      </p:sp>
      <p:pic>
        <p:nvPicPr>
          <p:cNvPr id="8" name="Grafik 7">
            <a:extLst>
              <a:ext uri="{FF2B5EF4-FFF2-40B4-BE49-F238E27FC236}">
                <a16:creationId xmlns:a16="http://schemas.microsoft.com/office/drawing/2014/main" id="{E7AE6772-55B5-43AC-AD98-C692FAFC0B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9" name="Grafik 8">
            <a:extLst>
              <a:ext uri="{FF2B5EF4-FFF2-40B4-BE49-F238E27FC236}">
                <a16:creationId xmlns:a16="http://schemas.microsoft.com/office/drawing/2014/main" id="{1965153E-7F43-43F4-9C6F-44041024184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766384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Viele schlechte Noten für den Mathe-Unterricht</a:t>
            </a:r>
          </a:p>
        </p:txBody>
      </p:sp>
      <p:sp>
        <p:nvSpPr>
          <p:cNvPr id="11" name="Untertitel 2"/>
          <p:cNvSpPr>
            <a:spLocks noGrp="1"/>
          </p:cNvSpPr>
          <p:nvPr>
            <p:ph type="subTitle" idx="1"/>
          </p:nvPr>
        </p:nvSpPr>
        <p:spPr>
          <a:xfrm>
            <a:off x="4223792" y="1601300"/>
            <a:ext cx="6552728" cy="4131950"/>
          </a:xfrm>
        </p:spPr>
        <p:txBody>
          <a:bodyPr>
            <a:normAutofit/>
          </a:bodyPr>
          <a:lstStyle/>
          <a:p>
            <a:pPr algn="l"/>
            <a:r>
              <a:rPr lang="de-AT" sz="1800" dirty="0">
                <a:solidFill>
                  <a:schemeClr val="tx1"/>
                </a:solidFill>
              </a:rPr>
              <a:t>„Wie gut gefällt dir der Mathe-Unterricht in der Schule insgesamt?“</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2531872130"/>
              </p:ext>
            </p:extLst>
          </p:nvPr>
        </p:nvGraphicFramePr>
        <p:xfrm>
          <a:off x="1559496" y="4869160"/>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6</a:t>
            </a:fld>
            <a:endParaRPr lang="de-AT" sz="1200" dirty="0"/>
          </a:p>
        </p:txBody>
      </p:sp>
      <p:graphicFrame>
        <p:nvGraphicFramePr>
          <p:cNvPr id="6" name="Diagramm 5">
            <a:extLst>
              <a:ext uri="{FF2B5EF4-FFF2-40B4-BE49-F238E27FC236}">
                <a16:creationId xmlns:a16="http://schemas.microsoft.com/office/drawing/2014/main" id="{C54A0358-E4DA-4AD1-8E70-39709EC74DBD}"/>
              </a:ext>
            </a:extLst>
          </p:cNvPr>
          <p:cNvGraphicFramePr/>
          <p:nvPr>
            <p:extLst>
              <p:ext uri="{D42A27DB-BD31-4B8C-83A1-F6EECF244321}">
                <p14:modId xmlns:p14="http://schemas.microsoft.com/office/powerpoint/2010/main" val="2356695948"/>
              </p:ext>
            </p:extLst>
          </p:nvPr>
        </p:nvGraphicFramePr>
        <p:xfrm>
          <a:off x="4295800" y="2303837"/>
          <a:ext cx="7200800" cy="3761952"/>
        </p:xfrm>
        <a:graphic>
          <a:graphicData uri="http://schemas.openxmlformats.org/drawingml/2006/chart">
            <c:chart xmlns:c="http://schemas.openxmlformats.org/drawingml/2006/chart" xmlns:r="http://schemas.openxmlformats.org/officeDocument/2006/relationships" r:id="rId7"/>
          </a:graphicData>
        </a:graphic>
      </p:graphicFrame>
      <p:pic>
        <p:nvPicPr>
          <p:cNvPr id="14" name="Grafik 13">
            <a:extLst>
              <a:ext uri="{FF2B5EF4-FFF2-40B4-BE49-F238E27FC236}">
                <a16:creationId xmlns:a16="http://schemas.microsoft.com/office/drawing/2014/main" id="{239C9B44-F14D-4C5E-8D27-2EF1578F54C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5B90E592-155F-4779-B4BE-48B6B4BFE0E5}"/>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1696643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fontScale="92500"/>
          </a:bodyPr>
          <a:lstStyle/>
          <a:p>
            <a:pPr marL="571500" indent="-571500">
              <a:spcBef>
                <a:spcPct val="20000"/>
              </a:spcBef>
              <a:defRPr/>
            </a:pPr>
            <a:r>
              <a:rPr lang="de-AT" sz="2800" b="1" i="1" dirty="0">
                <a:solidFill>
                  <a:prstClr val="black"/>
                </a:solidFill>
              </a:rPr>
              <a:t>Im Durchschnitt ein „Dreier“ für die Mathe-Lehrkräfte</a:t>
            </a:r>
          </a:p>
        </p:txBody>
      </p:sp>
      <p:sp>
        <p:nvSpPr>
          <p:cNvPr id="11" name="Untertitel 2"/>
          <p:cNvSpPr>
            <a:spLocks noGrp="1"/>
          </p:cNvSpPr>
          <p:nvPr>
            <p:ph type="subTitle" idx="1"/>
          </p:nvPr>
        </p:nvSpPr>
        <p:spPr>
          <a:xfrm>
            <a:off x="4120084" y="1651224"/>
            <a:ext cx="6656436" cy="4082026"/>
          </a:xfrm>
        </p:spPr>
        <p:txBody>
          <a:bodyPr>
            <a:normAutofit/>
          </a:bodyPr>
          <a:lstStyle/>
          <a:p>
            <a:pPr algn="l"/>
            <a:r>
              <a:rPr lang="de-AT" sz="1800" dirty="0">
                <a:solidFill>
                  <a:schemeClr val="tx1"/>
                </a:solidFill>
              </a:rPr>
              <a:t>„Welche Schulnote würdest du deiner derzeitigen Mathe-Lehrkraft in der Schule geben?“</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3836424612"/>
              </p:ext>
            </p:extLst>
          </p:nvPr>
        </p:nvGraphicFramePr>
        <p:xfrm>
          <a:off x="1559496" y="4869160"/>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7</a:t>
            </a:fld>
            <a:endParaRPr lang="de-AT" sz="1200" dirty="0"/>
          </a:p>
        </p:txBody>
      </p:sp>
      <p:graphicFrame>
        <p:nvGraphicFramePr>
          <p:cNvPr id="16" name="Diagramm 15">
            <a:extLst>
              <a:ext uri="{FF2B5EF4-FFF2-40B4-BE49-F238E27FC236}">
                <a16:creationId xmlns:a16="http://schemas.microsoft.com/office/drawing/2014/main" id="{59E5BA6A-82B7-47CA-AB0E-71F8060FC847}"/>
              </a:ext>
            </a:extLst>
          </p:cNvPr>
          <p:cNvGraphicFramePr>
            <a:graphicFrameLocks/>
          </p:cNvGraphicFramePr>
          <p:nvPr>
            <p:extLst>
              <p:ext uri="{D42A27DB-BD31-4B8C-83A1-F6EECF244321}">
                <p14:modId xmlns:p14="http://schemas.microsoft.com/office/powerpoint/2010/main" val="3762891379"/>
              </p:ext>
            </p:extLst>
          </p:nvPr>
        </p:nvGraphicFramePr>
        <p:xfrm>
          <a:off x="4655840" y="2738636"/>
          <a:ext cx="6192688" cy="2994614"/>
        </p:xfrm>
        <a:graphic>
          <a:graphicData uri="http://schemas.openxmlformats.org/drawingml/2006/chart">
            <c:chart xmlns:c="http://schemas.openxmlformats.org/drawingml/2006/chart" xmlns:r="http://schemas.openxmlformats.org/officeDocument/2006/relationships" r:id="rId7"/>
          </a:graphicData>
        </a:graphic>
      </p:graphicFrame>
      <p:pic>
        <p:nvPicPr>
          <p:cNvPr id="14" name="Grafik 13">
            <a:extLst>
              <a:ext uri="{FF2B5EF4-FFF2-40B4-BE49-F238E27FC236}">
                <a16:creationId xmlns:a16="http://schemas.microsoft.com/office/drawing/2014/main" id="{6B1E399C-A8AE-4CBC-AF83-5C729D2D5D1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7" name="Grafik 16">
            <a:extLst>
              <a:ext uri="{FF2B5EF4-FFF2-40B4-BE49-F238E27FC236}">
                <a16:creationId xmlns:a16="http://schemas.microsoft.com/office/drawing/2014/main" id="{58709CB7-E0FE-4450-8EAF-A813E3FF7578}"/>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1975061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Ein Drittel kommt im Mathe-Unterricht kaum mit</a:t>
            </a:r>
          </a:p>
        </p:txBody>
      </p:sp>
      <p:sp>
        <p:nvSpPr>
          <p:cNvPr id="11" name="Untertitel 2"/>
          <p:cNvSpPr>
            <a:spLocks noGrp="1"/>
          </p:cNvSpPr>
          <p:nvPr>
            <p:ph type="subTitle" idx="1"/>
          </p:nvPr>
        </p:nvSpPr>
        <p:spPr>
          <a:xfrm>
            <a:off x="4120084" y="1651224"/>
            <a:ext cx="6656436" cy="4082026"/>
          </a:xfrm>
        </p:spPr>
        <p:txBody>
          <a:bodyPr>
            <a:normAutofit/>
          </a:bodyPr>
          <a:lstStyle/>
          <a:p>
            <a:pPr algn="l"/>
            <a:r>
              <a:rPr lang="de-AT" sz="1800" dirty="0">
                <a:solidFill>
                  <a:schemeClr val="tx1"/>
                </a:solidFill>
              </a:rPr>
              <a:t>„Hast du den Eindruck, dass du während des Schul-Unterrichts alles verstehst, was in Mathe unterrichtet wird?“ </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2992120912"/>
              </p:ext>
            </p:extLst>
          </p:nvPr>
        </p:nvGraphicFramePr>
        <p:xfrm>
          <a:off x="1559496" y="4869160"/>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8</a:t>
            </a:fld>
            <a:endParaRPr lang="de-AT" sz="1200" dirty="0"/>
          </a:p>
        </p:txBody>
      </p:sp>
      <p:graphicFrame>
        <p:nvGraphicFramePr>
          <p:cNvPr id="9" name="Diagramm 8">
            <a:extLst>
              <a:ext uri="{FF2B5EF4-FFF2-40B4-BE49-F238E27FC236}">
                <a16:creationId xmlns:a16="http://schemas.microsoft.com/office/drawing/2014/main" id="{D4065414-1AFA-42F7-8E06-929533D40731}"/>
              </a:ext>
            </a:extLst>
          </p:cNvPr>
          <p:cNvGraphicFramePr>
            <a:graphicFrameLocks/>
          </p:cNvGraphicFramePr>
          <p:nvPr>
            <p:extLst>
              <p:ext uri="{D42A27DB-BD31-4B8C-83A1-F6EECF244321}">
                <p14:modId xmlns:p14="http://schemas.microsoft.com/office/powerpoint/2010/main" val="1889077049"/>
              </p:ext>
            </p:extLst>
          </p:nvPr>
        </p:nvGraphicFramePr>
        <p:xfrm>
          <a:off x="4303574" y="2738637"/>
          <a:ext cx="7041236" cy="3498676"/>
        </p:xfrm>
        <a:graphic>
          <a:graphicData uri="http://schemas.openxmlformats.org/drawingml/2006/chart">
            <c:chart xmlns:c="http://schemas.openxmlformats.org/drawingml/2006/chart" xmlns:r="http://schemas.openxmlformats.org/officeDocument/2006/relationships" r:id="rId7"/>
          </a:graphicData>
        </a:graphic>
      </p:graphicFrame>
      <p:pic>
        <p:nvPicPr>
          <p:cNvPr id="14" name="Grafik 13">
            <a:extLst>
              <a:ext uri="{FF2B5EF4-FFF2-40B4-BE49-F238E27FC236}">
                <a16:creationId xmlns:a16="http://schemas.microsoft.com/office/drawing/2014/main" id="{3205227E-1AE9-4173-86DA-09DDA3FAC65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000259A6-A330-48EF-A44A-EA9F763C4B8D}"/>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2645145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Mathe-Hausübungen sind für viele ein Problem</a:t>
            </a:r>
          </a:p>
        </p:txBody>
      </p:sp>
      <p:sp>
        <p:nvSpPr>
          <p:cNvPr id="11" name="Untertitel 2"/>
          <p:cNvSpPr>
            <a:spLocks noGrp="1"/>
          </p:cNvSpPr>
          <p:nvPr>
            <p:ph type="subTitle" idx="1"/>
          </p:nvPr>
        </p:nvSpPr>
        <p:spPr>
          <a:xfrm>
            <a:off x="4120084" y="1651224"/>
            <a:ext cx="6656436" cy="4082026"/>
          </a:xfrm>
        </p:spPr>
        <p:txBody>
          <a:bodyPr>
            <a:normAutofit/>
          </a:bodyPr>
          <a:lstStyle/>
          <a:p>
            <a:pPr algn="l"/>
            <a:r>
              <a:rPr lang="de-AT" sz="1800" dirty="0">
                <a:solidFill>
                  <a:schemeClr val="tx1"/>
                </a:solidFill>
              </a:rPr>
              <a:t>„Wie schwierig sind für dich die Hausübungen, die du üblicherweise in Mathe bekommst?“</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388108600"/>
              </p:ext>
            </p:extLst>
          </p:nvPr>
        </p:nvGraphicFramePr>
        <p:xfrm>
          <a:off x="1559496" y="4869160"/>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9</a:t>
            </a:fld>
            <a:endParaRPr lang="de-AT" sz="1200" dirty="0"/>
          </a:p>
        </p:txBody>
      </p:sp>
      <p:graphicFrame>
        <p:nvGraphicFramePr>
          <p:cNvPr id="14" name="Diagramm 13">
            <a:extLst>
              <a:ext uri="{FF2B5EF4-FFF2-40B4-BE49-F238E27FC236}">
                <a16:creationId xmlns:a16="http://schemas.microsoft.com/office/drawing/2014/main" id="{176F37F5-03CB-4565-80C5-AE1456150005}"/>
              </a:ext>
            </a:extLst>
          </p:cNvPr>
          <p:cNvGraphicFramePr>
            <a:graphicFrameLocks/>
          </p:cNvGraphicFramePr>
          <p:nvPr>
            <p:extLst>
              <p:ext uri="{D42A27DB-BD31-4B8C-83A1-F6EECF244321}">
                <p14:modId xmlns:p14="http://schemas.microsoft.com/office/powerpoint/2010/main" val="1039819410"/>
              </p:ext>
            </p:extLst>
          </p:nvPr>
        </p:nvGraphicFramePr>
        <p:xfrm>
          <a:off x="4275646" y="2735724"/>
          <a:ext cx="7097092" cy="3168350"/>
        </p:xfrm>
        <a:graphic>
          <a:graphicData uri="http://schemas.openxmlformats.org/drawingml/2006/chart">
            <c:chart xmlns:c="http://schemas.openxmlformats.org/drawingml/2006/chart" xmlns:r="http://schemas.openxmlformats.org/officeDocument/2006/relationships" r:id="rId7"/>
          </a:graphicData>
        </a:graphic>
      </p:graphicFrame>
      <p:pic>
        <p:nvPicPr>
          <p:cNvPr id="16" name="Grafik 15">
            <a:extLst>
              <a:ext uri="{FF2B5EF4-FFF2-40B4-BE49-F238E27FC236}">
                <a16:creationId xmlns:a16="http://schemas.microsoft.com/office/drawing/2014/main" id="{35369B5C-6824-4709-B38B-8C102EC4964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7" name="Grafik 16">
            <a:extLst>
              <a:ext uri="{FF2B5EF4-FFF2-40B4-BE49-F238E27FC236}">
                <a16:creationId xmlns:a16="http://schemas.microsoft.com/office/drawing/2014/main" id="{B7F185B6-AE7F-4885-B238-ADC377295D71}"/>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t="14437" r="29927"/>
          <a:stretch/>
        </p:blipFill>
        <p:spPr>
          <a:xfrm>
            <a:off x="441401" y="1268760"/>
            <a:ext cx="2448000" cy="2615889"/>
          </a:xfrm>
          <a:prstGeom prst="rect">
            <a:avLst/>
          </a:prstGeom>
        </p:spPr>
      </p:pic>
    </p:spTree>
    <p:extLst>
      <p:ext uri="{BB962C8B-B14F-4D97-AF65-F5344CB8AC3E}">
        <p14:creationId xmlns:p14="http://schemas.microsoft.com/office/powerpoint/2010/main" val="1854062730"/>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1005</Words>
  <Application>Microsoft Office PowerPoint</Application>
  <PresentationFormat>Breitbild</PresentationFormat>
  <Paragraphs>128</Paragraphs>
  <Slides>19</Slides>
  <Notes>3</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19</vt:i4>
      </vt:variant>
    </vt:vector>
  </HeadingPairs>
  <TitlesOfParts>
    <vt:vector size="23" baseType="lpstr">
      <vt:lpstr>Arial</vt:lpstr>
      <vt:lpstr>Calibri</vt:lpstr>
      <vt:lpstr>Wingdings</vt:lpstr>
      <vt:lpstr>Larissa-Design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S.Schindler</dc:creator>
  <cp:lastModifiedBy>Claudius Halik</cp:lastModifiedBy>
  <cp:revision>407</cp:revision>
  <cp:lastPrinted>2021-10-11T09:55:19Z</cp:lastPrinted>
  <dcterms:created xsi:type="dcterms:W3CDTF">2014-04-04T15:22:13Z</dcterms:created>
  <dcterms:modified xsi:type="dcterms:W3CDTF">2021-10-11T09:55:42Z</dcterms:modified>
</cp:coreProperties>
</file>